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6" r:id="rId3"/>
    <p:sldId id="277" r:id="rId4"/>
    <p:sldId id="278" r:id="rId5"/>
    <p:sldId id="279" r:id="rId6"/>
    <p:sldId id="258" r:id="rId7"/>
    <p:sldId id="260" r:id="rId8"/>
    <p:sldId id="304" r:id="rId9"/>
    <p:sldId id="290" r:id="rId10"/>
    <p:sldId id="291" r:id="rId11"/>
    <p:sldId id="292" r:id="rId12"/>
    <p:sldId id="294" r:id="rId13"/>
    <p:sldId id="287" r:id="rId14"/>
    <p:sldId id="288" r:id="rId15"/>
    <p:sldId id="289" r:id="rId16"/>
    <p:sldId id="281" r:id="rId17"/>
    <p:sldId id="282" r:id="rId18"/>
    <p:sldId id="283" r:id="rId19"/>
    <p:sldId id="293" r:id="rId20"/>
    <p:sldId id="295" r:id="rId21"/>
    <p:sldId id="298" r:id="rId22"/>
    <p:sldId id="296" r:id="rId23"/>
    <p:sldId id="297" r:id="rId24"/>
    <p:sldId id="299" r:id="rId25"/>
    <p:sldId id="300" r:id="rId26"/>
    <p:sldId id="301" r:id="rId27"/>
    <p:sldId id="302" r:id="rId2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87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BCD5"/>
    <a:srgbClr val="E64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46" d="100"/>
          <a:sy n="146" d="100"/>
        </p:scale>
        <p:origin x="594" y="114"/>
      </p:cViewPr>
      <p:guideLst>
        <p:guide orient="horz" pos="1687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8C5E12-76A4-43AB-A1F3-4BC01D0F32CF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AE4C72F8-D1B8-45BC-99D9-5FC516C5D3BE}">
      <dgm:prSet phldrT="[Text]"/>
      <dgm:spPr/>
      <dgm:t>
        <a:bodyPr/>
        <a:lstStyle/>
        <a:p>
          <a:r>
            <a:rPr lang="en-HK" dirty="0"/>
            <a:t>DICOM data</a:t>
          </a:r>
        </a:p>
      </dgm:t>
    </dgm:pt>
    <dgm:pt modelId="{1D88E16C-A147-4FB6-931D-0B4584A010FE}" type="parTrans" cxnId="{D1764BC0-475F-43A4-AB4E-A7350CDD6316}">
      <dgm:prSet/>
      <dgm:spPr/>
      <dgm:t>
        <a:bodyPr/>
        <a:lstStyle/>
        <a:p>
          <a:endParaRPr lang="en-HK"/>
        </a:p>
      </dgm:t>
    </dgm:pt>
    <dgm:pt modelId="{5492C3BF-DA28-4542-B8F1-06BB38B81E6C}" type="sibTrans" cxnId="{D1764BC0-475F-43A4-AB4E-A7350CDD6316}">
      <dgm:prSet/>
      <dgm:spPr/>
      <dgm:t>
        <a:bodyPr/>
        <a:lstStyle/>
        <a:p>
          <a:endParaRPr lang="en-HK"/>
        </a:p>
      </dgm:t>
    </dgm:pt>
    <dgm:pt modelId="{69316052-F0C4-43E7-84C2-1D5C1D32FF40}">
      <dgm:prSet/>
      <dgm:spPr/>
      <dgm:t>
        <a:bodyPr/>
        <a:lstStyle/>
        <a:p>
          <a:r>
            <a:rPr lang="en-HK" dirty="0"/>
            <a:t>Teeth isolation</a:t>
          </a:r>
        </a:p>
      </dgm:t>
    </dgm:pt>
    <dgm:pt modelId="{EF72D28A-B4E5-412E-A7A1-77404E543542}" type="parTrans" cxnId="{8D351B5D-5EA6-4AA3-968F-73E2E1202820}">
      <dgm:prSet/>
      <dgm:spPr/>
      <dgm:t>
        <a:bodyPr/>
        <a:lstStyle/>
        <a:p>
          <a:endParaRPr lang="en-HK"/>
        </a:p>
      </dgm:t>
    </dgm:pt>
    <dgm:pt modelId="{D702CDAC-9ADB-4ECC-8480-BF4DCC10A19D}" type="sibTrans" cxnId="{8D351B5D-5EA6-4AA3-968F-73E2E1202820}">
      <dgm:prSet/>
      <dgm:spPr/>
      <dgm:t>
        <a:bodyPr/>
        <a:lstStyle/>
        <a:p>
          <a:endParaRPr lang="en-HK"/>
        </a:p>
      </dgm:t>
    </dgm:pt>
    <dgm:pt modelId="{FE813BB5-E147-46AA-A7E1-457ABC6FC4DA}">
      <dgm:prSet/>
      <dgm:spPr/>
      <dgm:t>
        <a:bodyPr/>
        <a:lstStyle/>
        <a:p>
          <a:r>
            <a:rPr lang="en-HK" dirty="0"/>
            <a:t>Labelling</a:t>
          </a:r>
        </a:p>
      </dgm:t>
    </dgm:pt>
    <dgm:pt modelId="{FB480264-823F-48D8-AA18-F503DF47D691}" type="parTrans" cxnId="{E93F17BC-FC71-40EE-9124-ED3D2731E8A0}">
      <dgm:prSet/>
      <dgm:spPr/>
      <dgm:t>
        <a:bodyPr/>
        <a:lstStyle/>
        <a:p>
          <a:endParaRPr lang="en-HK"/>
        </a:p>
      </dgm:t>
    </dgm:pt>
    <dgm:pt modelId="{F9AE2FBF-CE10-4BAE-B987-A6BC13192E62}" type="sibTrans" cxnId="{E93F17BC-FC71-40EE-9124-ED3D2731E8A0}">
      <dgm:prSet/>
      <dgm:spPr/>
      <dgm:t>
        <a:bodyPr/>
        <a:lstStyle/>
        <a:p>
          <a:endParaRPr lang="en-HK"/>
        </a:p>
      </dgm:t>
    </dgm:pt>
    <dgm:pt modelId="{4D89FE8C-135A-445B-877E-82E986A8AFAD}">
      <dgm:prSet/>
      <dgm:spPr/>
      <dgm:t>
        <a:bodyPr/>
        <a:lstStyle/>
        <a:p>
          <a:r>
            <a:rPr lang="en-HK" dirty="0"/>
            <a:t>Data split</a:t>
          </a:r>
        </a:p>
      </dgm:t>
    </dgm:pt>
    <dgm:pt modelId="{3AA9F17B-BD0C-42F3-AB80-D5F23AC79289}" type="parTrans" cxnId="{54E56523-B738-4A2D-B941-9DB6F84CD29C}">
      <dgm:prSet/>
      <dgm:spPr/>
      <dgm:t>
        <a:bodyPr/>
        <a:lstStyle/>
        <a:p>
          <a:endParaRPr lang="en-HK"/>
        </a:p>
      </dgm:t>
    </dgm:pt>
    <dgm:pt modelId="{15D0E194-06EB-411A-A83B-03F6B945B0E2}" type="sibTrans" cxnId="{54E56523-B738-4A2D-B941-9DB6F84CD29C}">
      <dgm:prSet/>
      <dgm:spPr/>
      <dgm:t>
        <a:bodyPr/>
        <a:lstStyle/>
        <a:p>
          <a:endParaRPr lang="en-HK"/>
        </a:p>
      </dgm:t>
    </dgm:pt>
    <dgm:pt modelId="{B3B5B69B-93D8-4F80-A08E-A856AE57B3E5}">
      <dgm:prSet/>
      <dgm:spPr/>
      <dgm:t>
        <a:bodyPr/>
        <a:lstStyle/>
        <a:p>
          <a:r>
            <a:rPr lang="en-AU" dirty="0"/>
            <a:t>Augmentation</a:t>
          </a:r>
          <a:endParaRPr lang="en-HK" dirty="0"/>
        </a:p>
      </dgm:t>
    </dgm:pt>
    <dgm:pt modelId="{1A28B6C9-5661-4CEC-A4CE-F8AFD2722566}" type="parTrans" cxnId="{38205BF4-AFD8-4604-8308-ABCAD3FB0199}">
      <dgm:prSet/>
      <dgm:spPr/>
      <dgm:t>
        <a:bodyPr/>
        <a:lstStyle/>
        <a:p>
          <a:endParaRPr lang="en-HK"/>
        </a:p>
      </dgm:t>
    </dgm:pt>
    <dgm:pt modelId="{BFA5DE3D-7E6C-4F54-A467-0DD5A06E1D11}" type="sibTrans" cxnId="{38205BF4-AFD8-4604-8308-ABCAD3FB0199}">
      <dgm:prSet/>
      <dgm:spPr/>
      <dgm:t>
        <a:bodyPr/>
        <a:lstStyle/>
        <a:p>
          <a:endParaRPr lang="en-HK"/>
        </a:p>
      </dgm:t>
    </dgm:pt>
    <dgm:pt modelId="{EA15BDCC-D2A7-4A1D-B08D-374AD002FDAD}" type="pres">
      <dgm:prSet presAssocID="{A48C5E12-76A4-43AB-A1F3-4BC01D0F32CF}" presName="CompostProcess" presStyleCnt="0">
        <dgm:presLayoutVars>
          <dgm:dir/>
          <dgm:resizeHandles val="exact"/>
        </dgm:presLayoutVars>
      </dgm:prSet>
      <dgm:spPr/>
    </dgm:pt>
    <dgm:pt modelId="{B6E5DB96-C82F-485F-824E-59F32F7CFF69}" type="pres">
      <dgm:prSet presAssocID="{A48C5E12-76A4-43AB-A1F3-4BC01D0F32CF}" presName="arrow" presStyleLbl="bgShp" presStyleIdx="0" presStyleCnt="1"/>
      <dgm:spPr/>
    </dgm:pt>
    <dgm:pt modelId="{4CF2E91E-319E-4383-BAD0-DF342D4D7DF5}" type="pres">
      <dgm:prSet presAssocID="{A48C5E12-76A4-43AB-A1F3-4BC01D0F32CF}" presName="linearProcess" presStyleCnt="0"/>
      <dgm:spPr/>
    </dgm:pt>
    <dgm:pt modelId="{4B9D6B80-88A6-4F86-AE2E-BEF56432FE18}" type="pres">
      <dgm:prSet presAssocID="{AE4C72F8-D1B8-45BC-99D9-5FC516C5D3BE}" presName="textNode" presStyleLbl="node1" presStyleIdx="0" presStyleCnt="5">
        <dgm:presLayoutVars>
          <dgm:bulletEnabled val="1"/>
        </dgm:presLayoutVars>
      </dgm:prSet>
      <dgm:spPr/>
    </dgm:pt>
    <dgm:pt modelId="{DCFA016E-841E-4151-8B5D-4E28EF5C6CE0}" type="pres">
      <dgm:prSet presAssocID="{5492C3BF-DA28-4542-B8F1-06BB38B81E6C}" presName="sibTrans" presStyleCnt="0"/>
      <dgm:spPr/>
    </dgm:pt>
    <dgm:pt modelId="{90FF9DB5-DC9E-43F5-8C87-31FB62D43649}" type="pres">
      <dgm:prSet presAssocID="{69316052-F0C4-43E7-84C2-1D5C1D32FF40}" presName="textNode" presStyleLbl="node1" presStyleIdx="1" presStyleCnt="5">
        <dgm:presLayoutVars>
          <dgm:bulletEnabled val="1"/>
        </dgm:presLayoutVars>
      </dgm:prSet>
      <dgm:spPr/>
    </dgm:pt>
    <dgm:pt modelId="{16DA474E-805D-4658-919B-1AC18F1DF83E}" type="pres">
      <dgm:prSet presAssocID="{D702CDAC-9ADB-4ECC-8480-BF4DCC10A19D}" presName="sibTrans" presStyleCnt="0"/>
      <dgm:spPr/>
    </dgm:pt>
    <dgm:pt modelId="{51468DD8-2677-4E2A-8A96-08C896D3B805}" type="pres">
      <dgm:prSet presAssocID="{FE813BB5-E147-46AA-A7E1-457ABC6FC4DA}" presName="textNode" presStyleLbl="node1" presStyleIdx="2" presStyleCnt="5">
        <dgm:presLayoutVars>
          <dgm:bulletEnabled val="1"/>
        </dgm:presLayoutVars>
      </dgm:prSet>
      <dgm:spPr/>
    </dgm:pt>
    <dgm:pt modelId="{41C59D16-BD36-474A-9184-6FB91A10B36A}" type="pres">
      <dgm:prSet presAssocID="{F9AE2FBF-CE10-4BAE-B987-A6BC13192E62}" presName="sibTrans" presStyleCnt="0"/>
      <dgm:spPr/>
    </dgm:pt>
    <dgm:pt modelId="{760A90AF-DD9E-4465-8C58-6352A361AB13}" type="pres">
      <dgm:prSet presAssocID="{4D89FE8C-135A-445B-877E-82E986A8AFAD}" presName="textNode" presStyleLbl="node1" presStyleIdx="3" presStyleCnt="5" custLinFactNeighborX="28727" custLinFactNeighborY="913">
        <dgm:presLayoutVars>
          <dgm:bulletEnabled val="1"/>
        </dgm:presLayoutVars>
      </dgm:prSet>
      <dgm:spPr/>
    </dgm:pt>
    <dgm:pt modelId="{5E76E8BA-D415-4995-9DAE-470B8A16D1B0}" type="pres">
      <dgm:prSet presAssocID="{15D0E194-06EB-411A-A83B-03F6B945B0E2}" presName="sibTrans" presStyleCnt="0"/>
      <dgm:spPr/>
    </dgm:pt>
    <dgm:pt modelId="{70DEFDA7-5AFE-41C7-9418-1BB9C3F87316}" type="pres">
      <dgm:prSet presAssocID="{B3B5B69B-93D8-4F80-A08E-A856AE57B3E5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54E56523-B738-4A2D-B941-9DB6F84CD29C}" srcId="{A48C5E12-76A4-43AB-A1F3-4BC01D0F32CF}" destId="{4D89FE8C-135A-445B-877E-82E986A8AFAD}" srcOrd="3" destOrd="0" parTransId="{3AA9F17B-BD0C-42F3-AB80-D5F23AC79289}" sibTransId="{15D0E194-06EB-411A-A83B-03F6B945B0E2}"/>
    <dgm:cxn modelId="{CB8C2739-8AD3-4EBB-BBE6-F1BBEE9CE01C}" type="presOf" srcId="{AE4C72F8-D1B8-45BC-99D9-5FC516C5D3BE}" destId="{4B9D6B80-88A6-4F86-AE2E-BEF56432FE18}" srcOrd="0" destOrd="0" presId="urn:microsoft.com/office/officeart/2005/8/layout/hProcess9"/>
    <dgm:cxn modelId="{8D351B5D-5EA6-4AA3-968F-73E2E1202820}" srcId="{A48C5E12-76A4-43AB-A1F3-4BC01D0F32CF}" destId="{69316052-F0C4-43E7-84C2-1D5C1D32FF40}" srcOrd="1" destOrd="0" parTransId="{EF72D28A-B4E5-412E-A7A1-77404E543542}" sibTransId="{D702CDAC-9ADB-4ECC-8480-BF4DCC10A19D}"/>
    <dgm:cxn modelId="{52FDBD47-2DD0-4586-B053-37E793596365}" type="presOf" srcId="{A48C5E12-76A4-43AB-A1F3-4BC01D0F32CF}" destId="{EA15BDCC-D2A7-4A1D-B08D-374AD002FDAD}" srcOrd="0" destOrd="0" presId="urn:microsoft.com/office/officeart/2005/8/layout/hProcess9"/>
    <dgm:cxn modelId="{3CA6B86A-9623-4DCB-BC97-681D0FA218F3}" type="presOf" srcId="{B3B5B69B-93D8-4F80-A08E-A856AE57B3E5}" destId="{70DEFDA7-5AFE-41C7-9418-1BB9C3F87316}" srcOrd="0" destOrd="0" presId="urn:microsoft.com/office/officeart/2005/8/layout/hProcess9"/>
    <dgm:cxn modelId="{5959DE6B-D00D-449C-8451-D4786C9CA259}" type="presOf" srcId="{FE813BB5-E147-46AA-A7E1-457ABC6FC4DA}" destId="{51468DD8-2677-4E2A-8A96-08C896D3B805}" srcOrd="0" destOrd="0" presId="urn:microsoft.com/office/officeart/2005/8/layout/hProcess9"/>
    <dgm:cxn modelId="{E93F17BC-FC71-40EE-9124-ED3D2731E8A0}" srcId="{A48C5E12-76A4-43AB-A1F3-4BC01D0F32CF}" destId="{FE813BB5-E147-46AA-A7E1-457ABC6FC4DA}" srcOrd="2" destOrd="0" parTransId="{FB480264-823F-48D8-AA18-F503DF47D691}" sibTransId="{F9AE2FBF-CE10-4BAE-B987-A6BC13192E62}"/>
    <dgm:cxn modelId="{E7F1ADBE-A012-4488-AD4C-37E3A5FEBCD6}" type="presOf" srcId="{4D89FE8C-135A-445B-877E-82E986A8AFAD}" destId="{760A90AF-DD9E-4465-8C58-6352A361AB13}" srcOrd="0" destOrd="0" presId="urn:microsoft.com/office/officeart/2005/8/layout/hProcess9"/>
    <dgm:cxn modelId="{D1764BC0-475F-43A4-AB4E-A7350CDD6316}" srcId="{A48C5E12-76A4-43AB-A1F3-4BC01D0F32CF}" destId="{AE4C72F8-D1B8-45BC-99D9-5FC516C5D3BE}" srcOrd="0" destOrd="0" parTransId="{1D88E16C-A147-4FB6-931D-0B4584A010FE}" sibTransId="{5492C3BF-DA28-4542-B8F1-06BB38B81E6C}"/>
    <dgm:cxn modelId="{CDF3A2D8-AF5E-4369-AF7B-602068C75BA1}" type="presOf" srcId="{69316052-F0C4-43E7-84C2-1D5C1D32FF40}" destId="{90FF9DB5-DC9E-43F5-8C87-31FB62D43649}" srcOrd="0" destOrd="0" presId="urn:microsoft.com/office/officeart/2005/8/layout/hProcess9"/>
    <dgm:cxn modelId="{38205BF4-AFD8-4604-8308-ABCAD3FB0199}" srcId="{A48C5E12-76A4-43AB-A1F3-4BC01D0F32CF}" destId="{B3B5B69B-93D8-4F80-A08E-A856AE57B3E5}" srcOrd="4" destOrd="0" parTransId="{1A28B6C9-5661-4CEC-A4CE-F8AFD2722566}" sibTransId="{BFA5DE3D-7E6C-4F54-A467-0DD5A06E1D11}"/>
    <dgm:cxn modelId="{711A7217-89BF-4BA7-984C-1F8D4A7E8A81}" type="presParOf" srcId="{EA15BDCC-D2A7-4A1D-B08D-374AD002FDAD}" destId="{B6E5DB96-C82F-485F-824E-59F32F7CFF69}" srcOrd="0" destOrd="0" presId="urn:microsoft.com/office/officeart/2005/8/layout/hProcess9"/>
    <dgm:cxn modelId="{9A8FFA47-95B8-4162-B159-B235C08607E7}" type="presParOf" srcId="{EA15BDCC-D2A7-4A1D-B08D-374AD002FDAD}" destId="{4CF2E91E-319E-4383-BAD0-DF342D4D7DF5}" srcOrd="1" destOrd="0" presId="urn:microsoft.com/office/officeart/2005/8/layout/hProcess9"/>
    <dgm:cxn modelId="{4D5035B3-EAAE-4904-B3C2-DEDD04154A02}" type="presParOf" srcId="{4CF2E91E-319E-4383-BAD0-DF342D4D7DF5}" destId="{4B9D6B80-88A6-4F86-AE2E-BEF56432FE18}" srcOrd="0" destOrd="0" presId="urn:microsoft.com/office/officeart/2005/8/layout/hProcess9"/>
    <dgm:cxn modelId="{C7321C3D-8A81-4798-BBB8-F1DF0D028FEC}" type="presParOf" srcId="{4CF2E91E-319E-4383-BAD0-DF342D4D7DF5}" destId="{DCFA016E-841E-4151-8B5D-4E28EF5C6CE0}" srcOrd="1" destOrd="0" presId="urn:microsoft.com/office/officeart/2005/8/layout/hProcess9"/>
    <dgm:cxn modelId="{FB5A8136-E331-4A6F-BEB6-37AD8861EFA6}" type="presParOf" srcId="{4CF2E91E-319E-4383-BAD0-DF342D4D7DF5}" destId="{90FF9DB5-DC9E-43F5-8C87-31FB62D43649}" srcOrd="2" destOrd="0" presId="urn:microsoft.com/office/officeart/2005/8/layout/hProcess9"/>
    <dgm:cxn modelId="{62ECF2D4-57F4-4542-8D04-E45FF8456FAA}" type="presParOf" srcId="{4CF2E91E-319E-4383-BAD0-DF342D4D7DF5}" destId="{16DA474E-805D-4658-919B-1AC18F1DF83E}" srcOrd="3" destOrd="0" presId="urn:microsoft.com/office/officeart/2005/8/layout/hProcess9"/>
    <dgm:cxn modelId="{8058AF13-A4E9-4C23-87ED-8AF6675EEE53}" type="presParOf" srcId="{4CF2E91E-319E-4383-BAD0-DF342D4D7DF5}" destId="{51468DD8-2677-4E2A-8A96-08C896D3B805}" srcOrd="4" destOrd="0" presId="urn:microsoft.com/office/officeart/2005/8/layout/hProcess9"/>
    <dgm:cxn modelId="{790FEB2F-7A51-4453-978F-E378950AB2C1}" type="presParOf" srcId="{4CF2E91E-319E-4383-BAD0-DF342D4D7DF5}" destId="{41C59D16-BD36-474A-9184-6FB91A10B36A}" srcOrd="5" destOrd="0" presId="urn:microsoft.com/office/officeart/2005/8/layout/hProcess9"/>
    <dgm:cxn modelId="{4F74E7C6-727B-4B7D-BB49-2E2D7973DB2B}" type="presParOf" srcId="{4CF2E91E-319E-4383-BAD0-DF342D4D7DF5}" destId="{760A90AF-DD9E-4465-8C58-6352A361AB13}" srcOrd="6" destOrd="0" presId="urn:microsoft.com/office/officeart/2005/8/layout/hProcess9"/>
    <dgm:cxn modelId="{495D4BEC-D142-4ECC-B404-5D398996FE72}" type="presParOf" srcId="{4CF2E91E-319E-4383-BAD0-DF342D4D7DF5}" destId="{5E76E8BA-D415-4995-9DAE-470B8A16D1B0}" srcOrd="7" destOrd="0" presId="urn:microsoft.com/office/officeart/2005/8/layout/hProcess9"/>
    <dgm:cxn modelId="{8F5503FC-46F2-498D-9B08-EA1488943618}" type="presParOf" srcId="{4CF2E91E-319E-4383-BAD0-DF342D4D7DF5}" destId="{70DEFDA7-5AFE-41C7-9418-1BB9C3F87316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5DB96-C82F-485F-824E-59F32F7CFF69}">
      <dsp:nvSpPr>
        <dsp:cNvPr id="0" name=""/>
        <dsp:cNvSpPr/>
      </dsp:nvSpPr>
      <dsp:spPr>
        <a:xfrm>
          <a:off x="617219" y="0"/>
          <a:ext cx="6995160" cy="357505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D6B80-88A6-4F86-AE2E-BEF56432FE18}">
      <dsp:nvSpPr>
        <dsp:cNvPr id="0" name=""/>
        <dsp:cNvSpPr/>
      </dsp:nvSpPr>
      <dsp:spPr>
        <a:xfrm>
          <a:off x="3775" y="1072514"/>
          <a:ext cx="1546362" cy="14300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800" kern="1200" dirty="0"/>
            <a:t>DICOM data</a:t>
          </a:r>
        </a:p>
      </dsp:txBody>
      <dsp:txXfrm>
        <a:off x="73583" y="1142322"/>
        <a:ext cx="1406746" cy="1290404"/>
      </dsp:txXfrm>
    </dsp:sp>
    <dsp:sp modelId="{90FF9DB5-DC9E-43F5-8C87-31FB62D43649}">
      <dsp:nvSpPr>
        <dsp:cNvPr id="0" name=""/>
        <dsp:cNvSpPr/>
      </dsp:nvSpPr>
      <dsp:spPr>
        <a:xfrm>
          <a:off x="1672697" y="1072514"/>
          <a:ext cx="1546362" cy="14300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800" kern="1200" dirty="0"/>
            <a:t>Teeth isolation</a:t>
          </a:r>
        </a:p>
      </dsp:txBody>
      <dsp:txXfrm>
        <a:off x="1742505" y="1142322"/>
        <a:ext cx="1406746" cy="1290404"/>
      </dsp:txXfrm>
    </dsp:sp>
    <dsp:sp modelId="{51468DD8-2677-4E2A-8A96-08C896D3B805}">
      <dsp:nvSpPr>
        <dsp:cNvPr id="0" name=""/>
        <dsp:cNvSpPr/>
      </dsp:nvSpPr>
      <dsp:spPr>
        <a:xfrm>
          <a:off x="3341618" y="1072514"/>
          <a:ext cx="1546362" cy="14300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800" kern="1200" dirty="0"/>
            <a:t>Labelling</a:t>
          </a:r>
        </a:p>
      </dsp:txBody>
      <dsp:txXfrm>
        <a:off x="3411426" y="1142322"/>
        <a:ext cx="1406746" cy="1290404"/>
      </dsp:txXfrm>
    </dsp:sp>
    <dsp:sp modelId="{760A90AF-DD9E-4465-8C58-6352A361AB13}">
      <dsp:nvSpPr>
        <dsp:cNvPr id="0" name=""/>
        <dsp:cNvSpPr/>
      </dsp:nvSpPr>
      <dsp:spPr>
        <a:xfrm>
          <a:off x="5045748" y="1085571"/>
          <a:ext cx="1546362" cy="14300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800" kern="1200" dirty="0"/>
            <a:t>Data split</a:t>
          </a:r>
        </a:p>
      </dsp:txBody>
      <dsp:txXfrm>
        <a:off x="5115556" y="1155379"/>
        <a:ext cx="1406746" cy="1290404"/>
      </dsp:txXfrm>
    </dsp:sp>
    <dsp:sp modelId="{70DEFDA7-5AFE-41C7-9418-1BB9C3F87316}">
      <dsp:nvSpPr>
        <dsp:cNvPr id="0" name=""/>
        <dsp:cNvSpPr/>
      </dsp:nvSpPr>
      <dsp:spPr>
        <a:xfrm>
          <a:off x="6679462" y="1072514"/>
          <a:ext cx="1546362" cy="14300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 dirty="0"/>
            <a:t>Augmentation</a:t>
          </a:r>
          <a:endParaRPr lang="en-HK" sz="1800" kern="1200" dirty="0"/>
        </a:p>
      </dsp:txBody>
      <dsp:txXfrm>
        <a:off x="6749270" y="1142322"/>
        <a:ext cx="1406746" cy="1290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5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09563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06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266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GB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8079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8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0"/>
            <a:ext cx="4564318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6988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0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29125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4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4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6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pPr lvl="0"/>
            <a:r>
              <a:rPr lang="en-US" dirty="0"/>
              <a:t>Add bullet point</a:t>
            </a:r>
          </a:p>
          <a:p>
            <a:pPr lvl="0"/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17B45C2B-5911-204A-99D5-05E77B133151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51" r:id="rId5"/>
    <p:sldLayoutId id="2147483752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47" r:id="rId21"/>
    <p:sldLayoutId id="2147483748" r:id="rId22"/>
    <p:sldLayoutId id="2147483749" r:id="rId23"/>
    <p:sldLayoutId id="2147483750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scikit-learn.org/stable/modules/generated/sklearn.metrics.f1_score.html" TargetMode="Externa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1.00848" TargetMode="External"/><Relationship Id="rId2" Type="http://schemas.openxmlformats.org/officeDocument/2006/relationships/hyperlink" Target="https://www.rsna.org/education/ai-resources-and-training/ai-image-challenge/brain-tumor-ai-challenge-2021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emf"/><Relationship Id="rId4" Type="http://schemas.openxmlformats.org/officeDocument/2006/relationships/hyperlink" Target="https://www.nature.com/articles/s41592-020-01008-z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HK" dirty="0">
                <a:ea typeface="+mj-ea"/>
              </a:rPr>
              <a:t>Development of an AI tool to identify teeth from 3D imaging</a:t>
            </a:r>
            <a:endParaRPr lang="en-US" b="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b="1" dirty="0">
                <a:ea typeface="+mn-ea"/>
              </a:rPr>
              <a:t>Presented by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>
                <a:ea typeface="+mn-ea"/>
              </a:rPr>
              <a:t>Peter Ka Wing Cheng</a:t>
            </a: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>
                <a:ea typeface="+mn-ea"/>
              </a:rPr>
              <a:t>Master of Data Science</a:t>
            </a: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>
                <a:ea typeface="+mn-ea"/>
              </a:rPr>
              <a:t>School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B9B18F26-BC62-2EE8-67C6-EA39C54D6164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608443673"/>
              </p:ext>
            </p:extLst>
          </p:nvPr>
        </p:nvGraphicFramePr>
        <p:xfrm>
          <a:off x="558800" y="1521619"/>
          <a:ext cx="3937127" cy="21164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37900912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25298826"/>
                    </a:ext>
                  </a:extLst>
                </a:gridCol>
                <a:gridCol w="711327">
                  <a:extLst>
                    <a:ext uri="{9D8B030D-6E8A-4147-A177-3AD203B41FA5}">
                      <a16:colId xmlns:a16="http://schemas.microsoft.com/office/drawing/2014/main" val="28374055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184001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933704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HK" sz="1050" u="none" strike="noStrike" dirty="0">
                          <a:effectLst/>
                        </a:rPr>
                        <a:t>Label</a:t>
                      </a:r>
                      <a:endParaRPr lang="en-HK" sz="105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Training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Validation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Test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Total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1245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50" u="none" strike="noStrike">
                          <a:effectLst/>
                        </a:rPr>
                        <a:t>maxillary molar</a:t>
                      </a:r>
                      <a:endParaRPr lang="en-HK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62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32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32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126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9652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50" u="none" strike="noStrike">
                          <a:effectLst/>
                        </a:rPr>
                        <a:t>mandibular molar</a:t>
                      </a:r>
                      <a:endParaRPr lang="en-HK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47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25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24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96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1081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50" u="none" strike="noStrike">
                          <a:effectLst/>
                        </a:rPr>
                        <a:t>maxillary premolar</a:t>
                      </a:r>
                      <a:endParaRPr lang="en-HK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22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11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45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8386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50" u="none" strike="noStrike">
                          <a:effectLst/>
                        </a:rPr>
                        <a:t>mandibular premolar</a:t>
                      </a:r>
                      <a:endParaRPr lang="en-HK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15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7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8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30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5613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50" u="none" strike="noStrike">
                          <a:effectLst/>
                        </a:rPr>
                        <a:t>maxillary central incisor</a:t>
                      </a:r>
                      <a:endParaRPr lang="en-HK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8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16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0811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50" u="none" strike="noStrike">
                          <a:effectLst/>
                        </a:rPr>
                        <a:t>mandibular canine</a:t>
                      </a:r>
                      <a:endParaRPr lang="en-HK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7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15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0914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50" u="none" strike="noStrike">
                          <a:effectLst/>
                        </a:rPr>
                        <a:t>mandibular incisor</a:t>
                      </a:r>
                      <a:endParaRPr lang="en-HK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6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3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13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26364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50" u="none" strike="noStrike">
                          <a:effectLst/>
                        </a:rPr>
                        <a:t>maxillary canine</a:t>
                      </a:r>
                      <a:endParaRPr lang="en-HK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3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7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10704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50" u="none" strike="noStrike">
                          <a:effectLst/>
                        </a:rPr>
                        <a:t>maxillary lateral incisor</a:t>
                      </a:r>
                      <a:endParaRPr lang="en-HK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3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7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3296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50" u="none" strike="noStrike">
                          <a:effectLst/>
                        </a:rPr>
                        <a:t>maxillary incisor</a:t>
                      </a:r>
                      <a:endParaRPr lang="en-HK" sz="105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3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 dirty="0">
                          <a:effectLst/>
                        </a:rPr>
                        <a:t>5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2182955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FC54A20-FA5C-9516-D38B-EF6355527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Data Preparation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3ABB13-BC73-7DE1-E952-DE25CAB112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Data split</a:t>
            </a:r>
          </a:p>
          <a:p>
            <a:pPr lvl="1"/>
            <a:r>
              <a:rPr lang="en-AU" sz="2000" dirty="0"/>
              <a:t>Training, validation, test</a:t>
            </a:r>
          </a:p>
          <a:p>
            <a:r>
              <a:rPr lang="en-HK" dirty="0"/>
              <a:t>Stratified </a:t>
            </a:r>
            <a:r>
              <a:rPr lang="en-HK" dirty="0" err="1"/>
              <a:t>train_test_split</a:t>
            </a:r>
            <a:endParaRPr lang="en-HK" dirty="0"/>
          </a:p>
          <a:p>
            <a:pPr lvl="1"/>
            <a:r>
              <a:rPr lang="en-HK" sz="2000" dirty="0"/>
              <a:t>Preserve labels’ ratio as possible</a:t>
            </a:r>
          </a:p>
        </p:txBody>
      </p:sp>
    </p:spTree>
    <p:extLst>
      <p:ext uri="{BB962C8B-B14F-4D97-AF65-F5344CB8AC3E}">
        <p14:creationId xmlns:p14="http://schemas.microsoft.com/office/powerpoint/2010/main" val="2884363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11F65E-5929-6D0A-EE4C-0E24C049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Data Preparation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A4EBF9-FE95-B9AE-F20D-F9CDFFF57C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sz="2000" dirty="0"/>
              <a:t>Data Pre-processing / Augmentation</a:t>
            </a:r>
          </a:p>
          <a:p>
            <a:r>
              <a:rPr lang="en-AU" sz="2000" dirty="0"/>
              <a:t>Training data</a:t>
            </a:r>
          </a:p>
          <a:p>
            <a:pPr lvl="1"/>
            <a:r>
              <a:rPr lang="en-AU" sz="1800" dirty="0"/>
              <a:t>Resize: bound by [128, 64, 64]</a:t>
            </a:r>
          </a:p>
          <a:p>
            <a:pPr lvl="1"/>
            <a:r>
              <a:rPr lang="en-AU" sz="1800" dirty="0"/>
              <a:t>Padding: to size of [128, 91, 91]</a:t>
            </a:r>
          </a:p>
          <a:p>
            <a:pPr lvl="1"/>
            <a:r>
              <a:rPr lang="en-AU" sz="1800" dirty="0"/>
              <a:t>Random rotation: [-90, 90]</a:t>
            </a:r>
          </a:p>
          <a:p>
            <a:pPr lvl="1"/>
            <a:r>
              <a:rPr lang="en-AU" sz="1800" dirty="0"/>
              <a:t>No flipping/mirroring</a:t>
            </a:r>
          </a:p>
          <a:p>
            <a:r>
              <a:rPr lang="en-HK" sz="2000" dirty="0"/>
              <a:t>Validation, Test data</a:t>
            </a:r>
          </a:p>
          <a:p>
            <a:pPr lvl="1"/>
            <a:r>
              <a:rPr lang="en-AU" sz="1800" dirty="0"/>
              <a:t>Resize: bound by [128, 64, 64]</a:t>
            </a:r>
          </a:p>
          <a:p>
            <a:pPr lvl="1"/>
            <a:r>
              <a:rPr lang="en-AU" sz="1800" dirty="0"/>
              <a:t>Padding: to size of [128, 91, 91]</a:t>
            </a:r>
          </a:p>
          <a:p>
            <a:endParaRPr lang="en-HK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F1617A-F25E-7A67-7927-5BF4644E3B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sz="2000" dirty="0"/>
              <a:t>Batch size: 4</a:t>
            </a:r>
          </a:p>
          <a:p>
            <a:r>
              <a:rPr lang="en-AU" sz="2000" dirty="0"/>
              <a:t>Normalisation</a:t>
            </a:r>
          </a:p>
          <a:p>
            <a:pPr lvl="1"/>
            <a:r>
              <a:rPr lang="en-AU" sz="2000" dirty="0"/>
              <a:t>Each batch</a:t>
            </a:r>
          </a:p>
          <a:p>
            <a:pPr lvl="1"/>
            <a:endParaRPr lang="en-AU" sz="2000" dirty="0"/>
          </a:p>
          <a:p>
            <a:endParaRPr lang="en-HK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00988A-C993-335A-6034-7BF2D5D24A3D}"/>
                  </a:ext>
                </a:extLst>
              </p:cNvPr>
              <p:cNvSpPr txBox="1"/>
              <p:nvPr/>
            </p:nvSpPr>
            <p:spPr>
              <a:xfrm>
                <a:off x="4706447" y="2146261"/>
                <a:ext cx="3980353" cy="5186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Normalised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AU" b="0" i="0" smtClean="0">
                          <a:latin typeface="Cambria Math" panose="02040503050406030204" pitchFamily="18" charset="0"/>
                        </a:rPr>
                        <m:t>Image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Image</m:t>
                          </m:r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mean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standard</m:t>
                          </m:r>
                          <m:r>
                            <m:rPr>
                              <m:nor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AU" b="0" i="0" smtClean="0">
                              <a:latin typeface="Cambria Math" panose="02040503050406030204" pitchFamily="18" charset="0"/>
                            </a:rPr>
                            <m:t>deviation</m:t>
                          </m:r>
                        </m:den>
                      </m:f>
                    </m:oMath>
                  </m:oMathPara>
                </a14:m>
                <a:endParaRPr lang="en-HK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00988A-C993-335A-6034-7BF2D5D24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447" y="2146261"/>
                <a:ext cx="3980353" cy="5186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8B45C9CB-D3AC-97C8-0F20-363B6F219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698" y="3039655"/>
            <a:ext cx="2399747" cy="193093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79596F-93E3-23B6-DFBD-B9DB0164DC05}"/>
              </a:ext>
            </a:extLst>
          </p:cNvPr>
          <p:cNvCxnSpPr>
            <a:cxnSpLocks/>
          </p:cNvCxnSpPr>
          <p:nvPr/>
        </p:nvCxnSpPr>
        <p:spPr>
          <a:xfrm>
            <a:off x="3860024" y="2931664"/>
            <a:ext cx="1018953" cy="3732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52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B81B-38CD-6B8A-2013-DDADB86D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C679B-D262-CFED-006A-AB3FCAAB16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Segmentation</a:t>
            </a:r>
          </a:p>
          <a:p>
            <a:r>
              <a:rPr lang="en-AU" dirty="0"/>
              <a:t>Labelling</a:t>
            </a:r>
          </a:p>
          <a:p>
            <a:pPr lvl="1"/>
            <a:r>
              <a:rPr lang="en-AU" dirty="0"/>
              <a:t>With reference to </a:t>
            </a:r>
            <a:r>
              <a:rPr lang="en-HK" sz="2400" dirty="0" err="1"/>
              <a:t>BraTS</a:t>
            </a:r>
            <a:endParaRPr lang="en-HK" sz="2400" dirty="0"/>
          </a:p>
          <a:p>
            <a:pPr lvl="1"/>
            <a:r>
              <a:rPr lang="en-HK" dirty="0"/>
              <a:t>3D Slicer</a:t>
            </a:r>
          </a:p>
        </p:txBody>
      </p:sp>
      <p:pic>
        <p:nvPicPr>
          <p:cNvPr id="6" name="Content Placeholder 5" descr="A picture containing screenshot, cartoon&#10;&#10;Description automatically generated">
            <a:extLst>
              <a:ext uri="{FF2B5EF4-FFF2-40B4-BE49-F238E27FC236}">
                <a16:creationId xmlns:a16="http://schemas.microsoft.com/office/drawing/2014/main" id="{EA855E5A-F937-93B1-DEE4-64C34DAE4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1419390"/>
            <a:ext cx="4038600" cy="259523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BAA6B8-B20F-7DE5-FBCD-B35DBA782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663"/>
          <a:stretch/>
        </p:blipFill>
        <p:spPr>
          <a:xfrm>
            <a:off x="1731078" y="2958540"/>
            <a:ext cx="3791282" cy="21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B4EFB-DA7A-57B6-C563-7EA23EFC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A313A-EFBA-91B6-2EBC-3417414239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Classification</a:t>
            </a:r>
          </a:p>
          <a:p>
            <a:pPr lvl="1"/>
            <a:r>
              <a:rPr lang="en-HK" dirty="0" err="1"/>
              <a:t>AlexNet</a:t>
            </a:r>
            <a:endParaRPr lang="en-HK" dirty="0"/>
          </a:p>
          <a:p>
            <a:pPr lvl="1"/>
            <a:r>
              <a:rPr lang="en-HK" dirty="0" err="1"/>
              <a:t>VGGNet</a:t>
            </a:r>
            <a:endParaRPr lang="en-HK" dirty="0"/>
          </a:p>
          <a:p>
            <a:pPr lvl="1"/>
            <a:r>
              <a:rPr lang="en-HK" dirty="0" err="1"/>
              <a:t>ResNet</a:t>
            </a:r>
            <a:endParaRPr lang="en-HK" dirty="0"/>
          </a:p>
          <a:p>
            <a:r>
              <a:rPr lang="en-AU" dirty="0"/>
              <a:t>Segmentation</a:t>
            </a:r>
          </a:p>
          <a:p>
            <a:pPr lvl="1"/>
            <a:r>
              <a:rPr lang="en-HK" dirty="0" err="1"/>
              <a:t>nnU</a:t>
            </a:r>
            <a:r>
              <a:rPr lang="en-HK" dirty="0"/>
              <a:t>-Net</a:t>
            </a:r>
          </a:p>
          <a:p>
            <a:endParaRPr lang="en-H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C71F6-820D-2037-1577-6E104896E2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H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98B94-78FE-356D-5BC4-C84F8594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2" y="2848399"/>
            <a:ext cx="863889" cy="17115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77CBE3-9CC0-EF63-7C20-311DE2DF1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843" y="1809956"/>
            <a:ext cx="970556" cy="2744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48A007-5103-1C07-B81B-6FF3B72A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634" y="1253638"/>
            <a:ext cx="1047988" cy="33062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343D1C-CE9D-5B70-DE61-735788145525}"/>
              </a:ext>
            </a:extLst>
          </p:cNvPr>
          <p:cNvSpPr txBox="1"/>
          <p:nvPr/>
        </p:nvSpPr>
        <p:spPr>
          <a:xfrm>
            <a:off x="2991771" y="4523601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dirty="0"/>
              <a:t>VGG16</a:t>
            </a:r>
            <a:endParaRPr lang="en-HK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E9E2CC-2AAE-F2A5-7811-75F6996844D3}"/>
              </a:ext>
            </a:extLst>
          </p:cNvPr>
          <p:cNvSpPr txBox="1"/>
          <p:nvPr/>
        </p:nvSpPr>
        <p:spPr>
          <a:xfrm>
            <a:off x="3909680" y="4523600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dirty="0" err="1"/>
              <a:t>AlexNet</a:t>
            </a:r>
            <a:endParaRPr lang="en-HK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5B593F-445E-7737-278A-458E719E2BDA}"/>
              </a:ext>
            </a:extLst>
          </p:cNvPr>
          <p:cNvSpPr txBox="1"/>
          <p:nvPr/>
        </p:nvSpPr>
        <p:spPr>
          <a:xfrm>
            <a:off x="4912757" y="451660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dirty="0" err="1"/>
              <a:t>ResNet</a:t>
            </a:r>
            <a:endParaRPr lang="en-HK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007E0C-14D3-2735-5C32-A6F758E9C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954" y="2050994"/>
            <a:ext cx="2719846" cy="17115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567297-9B78-C810-1222-2D394589DB0F}"/>
              </a:ext>
            </a:extLst>
          </p:cNvPr>
          <p:cNvSpPr txBox="1"/>
          <p:nvPr/>
        </p:nvSpPr>
        <p:spPr>
          <a:xfrm>
            <a:off x="7027590" y="3805717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dirty="0" err="1"/>
              <a:t>nnU</a:t>
            </a:r>
            <a:r>
              <a:rPr lang="en-AU" sz="1200" dirty="0"/>
              <a:t>-Net</a:t>
            </a:r>
            <a:endParaRPr lang="en-HK" sz="1200" dirty="0"/>
          </a:p>
        </p:txBody>
      </p:sp>
    </p:spTree>
    <p:extLst>
      <p:ext uri="{BB962C8B-B14F-4D97-AF65-F5344CB8AC3E}">
        <p14:creationId xmlns:p14="http://schemas.microsoft.com/office/powerpoint/2010/main" val="690234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7C3B0C-4E99-C513-3B4E-07088E0F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Methodologies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2A0BCF-7C35-70AD-D354-99E9F7CF1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 err="1"/>
              <a:t>AlexNet</a:t>
            </a:r>
            <a:r>
              <a:rPr lang="en-HK" dirty="0"/>
              <a:t>, </a:t>
            </a:r>
            <a:r>
              <a:rPr lang="en-HK" dirty="0" err="1"/>
              <a:t>VGGNet</a:t>
            </a:r>
            <a:r>
              <a:rPr lang="en-HK" dirty="0"/>
              <a:t>, </a:t>
            </a:r>
            <a:r>
              <a:rPr lang="en-HK" dirty="0" err="1"/>
              <a:t>ResNet</a:t>
            </a:r>
            <a:endParaRPr lang="en-HK" dirty="0"/>
          </a:p>
          <a:p>
            <a:pPr lvl="1"/>
            <a:r>
              <a:rPr lang="en-HK" dirty="0"/>
              <a:t>CNNs for 2D colour images</a:t>
            </a:r>
          </a:p>
          <a:p>
            <a:pPr lvl="1"/>
            <a:r>
              <a:rPr lang="en-HK" dirty="0"/>
              <a:t>3 channels * X * Y</a:t>
            </a:r>
          </a:p>
          <a:p>
            <a:r>
              <a:rPr lang="en-HK" dirty="0"/>
              <a:t>CT images</a:t>
            </a:r>
          </a:p>
          <a:p>
            <a:pPr lvl="1"/>
            <a:r>
              <a:rPr lang="en-HK" dirty="0"/>
              <a:t>1 channel * X *Y * Z</a:t>
            </a:r>
          </a:p>
          <a:p>
            <a:r>
              <a:rPr lang="en-HK" dirty="0"/>
              <a:t>Adaption</a:t>
            </a:r>
          </a:p>
          <a:p>
            <a:pPr lvl="1"/>
            <a:r>
              <a:rPr lang="en-HK" dirty="0"/>
              <a:t>nn.Conv2d(128, 3, </a:t>
            </a:r>
            <a:r>
              <a:rPr lang="en-HK" dirty="0" err="1"/>
              <a:t>kernel_size</a:t>
            </a:r>
            <a:r>
              <a:rPr lang="en-HK" dirty="0"/>
              <a:t>=(1, 1), stride=(1, 1), padding=(0, 0), bias=False)</a:t>
            </a:r>
          </a:p>
          <a:p>
            <a:pPr lvl="1"/>
            <a:r>
              <a:rPr lang="en-HK" dirty="0"/>
              <a:t>Extract features from height</a:t>
            </a:r>
          </a:p>
          <a:p>
            <a:pPr lvl="1"/>
            <a:r>
              <a:rPr lang="en-HK" dirty="0"/>
              <a:t>Reduce dimensions to 3 * X * Y as colour images 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98C3-7684-3348-E8B9-748D5490BD96}"/>
              </a:ext>
            </a:extLst>
          </p:cNvPr>
          <p:cNvSpPr txBox="1"/>
          <p:nvPr/>
        </p:nvSpPr>
        <p:spPr>
          <a:xfrm>
            <a:off x="2344783" y="3017519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100" dirty="0">
                <a:solidFill>
                  <a:schemeClr val="accent1"/>
                </a:solidFill>
              </a:rPr>
              <a:t>Height</a:t>
            </a:r>
            <a:endParaRPr lang="en-HK" sz="11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216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1B2B7-9A3D-A633-3D3A-E5896E2F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Methodologies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F1208-20E1-343A-49D9-9C646DC9A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3D </a:t>
            </a:r>
            <a:r>
              <a:rPr lang="en-HK" dirty="0" err="1"/>
              <a:t>AlexNet</a:t>
            </a:r>
            <a:endParaRPr lang="en-HK" dirty="0"/>
          </a:p>
          <a:p>
            <a:pPr lvl="1"/>
            <a:r>
              <a:rPr lang="en-HK" dirty="0"/>
              <a:t>nn.Conv2d </a:t>
            </a:r>
            <a:r>
              <a:rPr lang="en-HK" dirty="0">
                <a:sym typeface="Symbol" panose="05050102010706020507" pitchFamily="18" charset="2"/>
              </a:rPr>
              <a:t></a:t>
            </a:r>
            <a:r>
              <a:rPr lang="en-HK" dirty="0"/>
              <a:t> nn.Conv3d</a:t>
            </a:r>
          </a:p>
          <a:p>
            <a:pPr lvl="1"/>
            <a:r>
              <a:rPr lang="en-HK" dirty="0"/>
              <a:t>nn.MaxPool2d </a:t>
            </a:r>
            <a:r>
              <a:rPr lang="en-HK" dirty="0">
                <a:sym typeface="Symbol" panose="05050102010706020507" pitchFamily="18" charset="2"/>
              </a:rPr>
              <a:t> </a:t>
            </a:r>
            <a:r>
              <a:rPr lang="en-HK" dirty="0"/>
              <a:t>nn.MaxPool3d</a:t>
            </a:r>
          </a:p>
          <a:p>
            <a:pPr lvl="1"/>
            <a:r>
              <a:rPr lang="en-HK" dirty="0"/>
              <a:t>nn.AdaptiveAvgPool2d </a:t>
            </a:r>
            <a:r>
              <a:rPr lang="en-HK" dirty="0">
                <a:sym typeface="Symbol" panose="05050102010706020507" pitchFamily="18" charset="2"/>
              </a:rPr>
              <a:t> </a:t>
            </a:r>
            <a:r>
              <a:rPr lang="en-HK" dirty="0"/>
              <a:t>nn.AdaptiveAvgPool3d</a:t>
            </a:r>
          </a:p>
          <a:p>
            <a:r>
              <a:rPr lang="en-HK" dirty="0"/>
              <a:t>3D </a:t>
            </a:r>
            <a:r>
              <a:rPr lang="en-HK" dirty="0" err="1"/>
              <a:t>ResNet</a:t>
            </a:r>
            <a:endParaRPr lang="en-HK" dirty="0"/>
          </a:p>
          <a:p>
            <a:pPr lvl="1"/>
            <a:r>
              <a:rPr lang="en-HK" dirty="0" err="1"/>
              <a:t>VideoResNet</a:t>
            </a:r>
            <a:endParaRPr lang="en-HK" dirty="0"/>
          </a:p>
          <a:p>
            <a:pPr lvl="2"/>
            <a:r>
              <a:rPr lang="en-HK" dirty="0"/>
              <a:t>A Closer Look at Spatiotemporal Convolutions for Action Recognition</a:t>
            </a:r>
          </a:p>
          <a:p>
            <a:pPr lvl="1"/>
            <a:r>
              <a:rPr lang="en-HK" dirty="0"/>
              <a:t>Requires 3 channels * X *Y * T (or Z)</a:t>
            </a:r>
          </a:p>
          <a:p>
            <a:pPr lvl="1"/>
            <a:r>
              <a:rPr lang="en-HK" dirty="0"/>
              <a:t>nn.Conv3d(1, 3, </a:t>
            </a:r>
            <a:r>
              <a:rPr lang="en-HK" dirty="0" err="1"/>
              <a:t>kernel_size</a:t>
            </a:r>
            <a:r>
              <a:rPr lang="en-HK" dirty="0"/>
              <a:t>=(1, 1, 1), stride=(1, 1, 1), padding=(0, 0, 0), bias=False)</a:t>
            </a:r>
          </a:p>
        </p:txBody>
      </p:sp>
    </p:spTree>
    <p:extLst>
      <p:ext uri="{BB962C8B-B14F-4D97-AF65-F5344CB8AC3E}">
        <p14:creationId xmlns:p14="http://schemas.microsoft.com/office/powerpoint/2010/main" val="6361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DB9AE1-380F-CA52-01BE-683824CE0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  <a:endParaRPr lang="en-H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8DB153-34D2-79CF-3B5D-7B64E3F1E4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sz="2000" dirty="0"/>
              <a:t>Trials of different models</a:t>
            </a:r>
          </a:p>
          <a:p>
            <a:r>
              <a:rPr lang="en-AU" sz="2000" dirty="0"/>
              <a:t>Without hyper-parameters tuning</a:t>
            </a:r>
          </a:p>
          <a:p>
            <a:pPr lvl="1"/>
            <a:r>
              <a:rPr lang="en-AU" sz="1800" dirty="0"/>
              <a:t>Learning rate: 10</a:t>
            </a:r>
            <a:r>
              <a:rPr lang="en-AU" sz="1800" baseline="30000" dirty="0"/>
              <a:t>-4</a:t>
            </a:r>
          </a:p>
          <a:p>
            <a:pPr lvl="1"/>
            <a:r>
              <a:rPr lang="en-AU" sz="1800" dirty="0"/>
              <a:t>Epochs: 30</a:t>
            </a:r>
          </a:p>
          <a:p>
            <a:r>
              <a:rPr lang="en-AU" sz="2000" dirty="0"/>
              <a:t>Save the models at the best validation F1-scores</a:t>
            </a:r>
          </a:p>
          <a:p>
            <a:r>
              <a:rPr lang="en-AU" sz="2000" dirty="0"/>
              <a:t>Pick the best model for hyper-parameters tuning</a:t>
            </a:r>
          </a:p>
          <a:p>
            <a:pPr lvl="1"/>
            <a:r>
              <a:rPr lang="en-AU" sz="2000" dirty="0"/>
              <a:t>3D </a:t>
            </a:r>
            <a:r>
              <a:rPr lang="en-AU" sz="2000" dirty="0" err="1"/>
              <a:t>ResNet</a:t>
            </a:r>
            <a:endParaRPr lang="en-HK" sz="2000" dirty="0"/>
          </a:p>
        </p:txBody>
      </p:sp>
      <p:graphicFrame>
        <p:nvGraphicFramePr>
          <p:cNvPr id="16" name="Table Placeholder 15">
            <a:extLst>
              <a:ext uri="{FF2B5EF4-FFF2-40B4-BE49-F238E27FC236}">
                <a16:creationId xmlns:a16="http://schemas.microsoft.com/office/drawing/2014/main" id="{BF0C7EC5-8A1B-5933-D591-7778997C0EE1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4161908622"/>
              </p:ext>
            </p:extLst>
          </p:nvPr>
        </p:nvGraphicFramePr>
        <p:xfrm>
          <a:off x="914400" y="973512"/>
          <a:ext cx="3352800" cy="13335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5903">
                  <a:extLst>
                    <a:ext uri="{9D8B030D-6E8A-4147-A177-3AD203B41FA5}">
                      <a16:colId xmlns:a16="http://schemas.microsoft.com/office/drawing/2014/main" val="219352775"/>
                    </a:ext>
                  </a:extLst>
                </a:gridCol>
                <a:gridCol w="837407">
                  <a:extLst>
                    <a:ext uri="{9D8B030D-6E8A-4147-A177-3AD203B41FA5}">
                      <a16:colId xmlns:a16="http://schemas.microsoft.com/office/drawing/2014/main" val="3170779575"/>
                    </a:ext>
                  </a:extLst>
                </a:gridCol>
                <a:gridCol w="980147">
                  <a:extLst>
                    <a:ext uri="{9D8B030D-6E8A-4147-A177-3AD203B41FA5}">
                      <a16:colId xmlns:a16="http://schemas.microsoft.com/office/drawing/2014/main" val="2271181982"/>
                    </a:ext>
                  </a:extLst>
                </a:gridCol>
                <a:gridCol w="799343">
                  <a:extLst>
                    <a:ext uri="{9D8B030D-6E8A-4147-A177-3AD203B41FA5}">
                      <a16:colId xmlns:a16="http://schemas.microsoft.com/office/drawing/2014/main" val="372214832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effectLst/>
                        </a:rPr>
                        <a:t>Micro F1 Scores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2334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H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Training Data</a:t>
                      </a:r>
                      <a:endParaRPr lang="en-H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Validation Data</a:t>
                      </a:r>
                      <a:endParaRPr lang="en-H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Test Data</a:t>
                      </a:r>
                      <a:endParaRPr lang="en-H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555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HK" sz="1100" u="none" strike="noStrike">
                          <a:effectLst/>
                        </a:rPr>
                        <a:t>ResNet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effectLst/>
                        </a:rPr>
                        <a:t>0.863636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>
                          <a:effectLst/>
                        </a:rPr>
                        <a:t>0.858696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>
                          <a:effectLst/>
                        </a:rPr>
                        <a:t>0.684783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7085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HK" sz="1100" u="none" strike="noStrike">
                          <a:effectLst/>
                        </a:rPr>
                        <a:t>VGG16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>
                          <a:effectLst/>
                        </a:rPr>
                        <a:t>0.710227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effectLst/>
                        </a:rPr>
                        <a:t>0.771739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>
                          <a:effectLst/>
                        </a:rPr>
                        <a:t>0.684783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6365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HK" sz="1100" u="none" strike="noStrike">
                          <a:effectLst/>
                        </a:rPr>
                        <a:t>AlexNet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>
                          <a:effectLst/>
                        </a:rPr>
                        <a:t>0.795455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effectLst/>
                        </a:rPr>
                        <a:t>0.782609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>
                          <a:effectLst/>
                        </a:rPr>
                        <a:t>0.673913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5301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HK" sz="1100" u="none" strike="noStrike">
                          <a:effectLst/>
                        </a:rPr>
                        <a:t>3D AlexNet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>
                          <a:effectLst/>
                        </a:rPr>
                        <a:t>0.693182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effectLst/>
                        </a:rPr>
                        <a:t>0.836957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>
                          <a:effectLst/>
                        </a:rPr>
                        <a:t>0.619565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5882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HK" sz="1100" u="none" strike="noStrike">
                          <a:effectLst/>
                        </a:rPr>
                        <a:t>3D ResNet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>
                          <a:effectLst/>
                        </a:rPr>
                        <a:t>0.943182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b="1" u="none" strike="noStrike" dirty="0">
                          <a:effectLst/>
                        </a:rPr>
                        <a:t>0.902174</a:t>
                      </a:r>
                      <a:endParaRPr lang="en-HK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effectLst/>
                        </a:rPr>
                        <a:t>0.728261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065190"/>
                  </a:ext>
                </a:extLst>
              </a:tr>
            </a:tbl>
          </a:graphicData>
        </a:graphic>
      </p:graphicFrame>
      <p:pic>
        <p:nvPicPr>
          <p:cNvPr id="18" name="Graphic 17">
            <a:extLst>
              <a:ext uri="{FF2B5EF4-FFF2-40B4-BE49-F238E27FC236}">
                <a16:creationId xmlns:a16="http://schemas.microsoft.com/office/drawing/2014/main" id="{C16F02F5-00A4-3A96-E425-7C797C395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" y="3756422"/>
            <a:ext cx="3886200" cy="36195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4325629-1BB4-C17C-6172-3BB84E218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0" y="4118372"/>
            <a:ext cx="1247775" cy="676275"/>
          </a:xfrm>
          <a:prstGeom prst="rect">
            <a:avLst/>
          </a:prstGeom>
        </p:spPr>
      </p:pic>
      <p:graphicFrame>
        <p:nvGraphicFramePr>
          <p:cNvPr id="3" name="Table Placeholder 15">
            <a:extLst>
              <a:ext uri="{FF2B5EF4-FFF2-40B4-BE49-F238E27FC236}">
                <a16:creationId xmlns:a16="http://schemas.microsoft.com/office/drawing/2014/main" id="{1C3ACE7B-42A9-FCF3-375D-C41BD4AE79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969606"/>
              </p:ext>
            </p:extLst>
          </p:nvPr>
        </p:nvGraphicFramePr>
        <p:xfrm>
          <a:off x="914400" y="2330824"/>
          <a:ext cx="3352800" cy="13335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35903">
                  <a:extLst>
                    <a:ext uri="{9D8B030D-6E8A-4147-A177-3AD203B41FA5}">
                      <a16:colId xmlns:a16="http://schemas.microsoft.com/office/drawing/2014/main" val="219352775"/>
                    </a:ext>
                  </a:extLst>
                </a:gridCol>
                <a:gridCol w="837407">
                  <a:extLst>
                    <a:ext uri="{9D8B030D-6E8A-4147-A177-3AD203B41FA5}">
                      <a16:colId xmlns:a16="http://schemas.microsoft.com/office/drawing/2014/main" val="3170779575"/>
                    </a:ext>
                  </a:extLst>
                </a:gridCol>
                <a:gridCol w="980147">
                  <a:extLst>
                    <a:ext uri="{9D8B030D-6E8A-4147-A177-3AD203B41FA5}">
                      <a16:colId xmlns:a16="http://schemas.microsoft.com/office/drawing/2014/main" val="2271181982"/>
                    </a:ext>
                  </a:extLst>
                </a:gridCol>
                <a:gridCol w="799343">
                  <a:extLst>
                    <a:ext uri="{9D8B030D-6E8A-4147-A177-3AD203B41FA5}">
                      <a16:colId xmlns:a16="http://schemas.microsoft.com/office/drawing/2014/main" val="372214832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effectLst/>
                        </a:rPr>
                        <a:t>Macro F1 Scores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H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2334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H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Training Data</a:t>
                      </a:r>
                      <a:endParaRPr lang="en-H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Validation Data</a:t>
                      </a:r>
                      <a:endParaRPr lang="en-H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Test Data</a:t>
                      </a:r>
                      <a:endParaRPr lang="en-HK" sz="11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555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HK" sz="1100" u="none" strike="noStrike" dirty="0" err="1">
                          <a:effectLst/>
                        </a:rPr>
                        <a:t>ResNet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0.799432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0.684686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0.574779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7085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HK" sz="1100" u="none" strike="noStrike" dirty="0">
                          <a:effectLst/>
                        </a:rPr>
                        <a:t>VGG16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0.630240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0.506027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0.486936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06365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HK" sz="1100" u="none" strike="noStrike">
                          <a:effectLst/>
                        </a:rPr>
                        <a:t>AlexNet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0.687771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0.645796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0.450561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353018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HK" sz="1100" u="none" strike="noStrike">
                          <a:effectLst/>
                        </a:rPr>
                        <a:t>3D AlexNet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0.545427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0.482550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0.383500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5882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HK" sz="1100" u="none" strike="noStrike">
                          <a:effectLst/>
                        </a:rPr>
                        <a:t>3D ResNet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0.896104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b="1" dirty="0"/>
                        <a:t>0.766879</a:t>
                      </a:r>
                      <a:endParaRPr lang="en-HK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dirty="0"/>
                        <a:t>0.575931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10651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248D582-6281-C46C-5DE9-BA20D3464661}"/>
              </a:ext>
            </a:extLst>
          </p:cNvPr>
          <p:cNvSpPr txBox="1"/>
          <p:nvPr/>
        </p:nvSpPr>
        <p:spPr>
          <a:xfrm>
            <a:off x="1863907" y="4207906"/>
            <a:ext cx="4700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1100" dirty="0"/>
              <a:t>Micro: Calculate metrics globally by counting the total true positives, false negatives and false positives.</a:t>
            </a:r>
          </a:p>
          <a:p>
            <a:r>
              <a:rPr lang="en-HK" sz="1100" dirty="0"/>
              <a:t>Macro: Calculate metrics for each label, and find their unweighted mean. This does not take label imbalance into account.</a:t>
            </a:r>
          </a:p>
          <a:p>
            <a:r>
              <a:rPr lang="en-HK" sz="1000" dirty="0">
                <a:hlinkClick r:id="rId6"/>
              </a:rPr>
              <a:t>https://scikit-learn.org/stable/modules/generated/sklearn.metrics.f1_score.html</a:t>
            </a:r>
            <a:endParaRPr lang="en-HK" sz="1000" dirty="0"/>
          </a:p>
        </p:txBody>
      </p:sp>
    </p:spTree>
    <p:extLst>
      <p:ext uri="{BB962C8B-B14F-4D97-AF65-F5344CB8AC3E}">
        <p14:creationId xmlns:p14="http://schemas.microsoft.com/office/powerpoint/2010/main" val="1288122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808BC3-B73C-C050-4F88-D14AB9103E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AU" dirty="0"/>
              <a:t>3D </a:t>
            </a:r>
            <a:r>
              <a:rPr lang="en-AU" dirty="0" err="1"/>
              <a:t>ResNet</a:t>
            </a:r>
            <a:r>
              <a:rPr lang="en-AU" dirty="0"/>
              <a:t> hyper-parameter tuning</a:t>
            </a:r>
            <a:endParaRPr lang="en-HK" dirty="0"/>
          </a:p>
        </p:txBody>
      </p:sp>
      <p:pic>
        <p:nvPicPr>
          <p:cNvPr id="11" name="Picture Placeholder 10" descr="A picture containing text, line, diagram, plot&#10;&#10;Description automatically generated">
            <a:extLst>
              <a:ext uri="{FF2B5EF4-FFF2-40B4-BE49-F238E27FC236}">
                <a16:creationId xmlns:a16="http://schemas.microsoft.com/office/drawing/2014/main" id="{EB827C36-462C-535B-DECD-875572EF5A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670" b="1670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A6F4CB-5125-6344-A07A-CD74C5EDF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  <a:endParaRPr lang="en-H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F81C36-82E3-156E-CD13-0A51D64DAE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sz="2000" dirty="0"/>
              <a:t>Hyper-parameters tuning</a:t>
            </a:r>
          </a:p>
          <a:p>
            <a:pPr lvl="1"/>
            <a:r>
              <a:rPr lang="en-AU" sz="2000" dirty="0"/>
              <a:t>The best learning rate occurs at 10</a:t>
            </a:r>
            <a:r>
              <a:rPr lang="en-AU" sz="2000" baseline="30000" dirty="0"/>
              <a:t>-4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983397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icture containing screenshot, text, square, colorfulness&#10;&#10;Description automatically generated">
            <a:extLst>
              <a:ext uri="{FF2B5EF4-FFF2-40B4-BE49-F238E27FC236}">
                <a16:creationId xmlns:a16="http://schemas.microsoft.com/office/drawing/2014/main" id="{DC14EACB-EC19-52E4-7099-C98C6A11D3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223" b="2223"/>
          <a:stretch>
            <a:fillRect/>
          </a:stretch>
        </p:blipFill>
        <p:spPr>
          <a:xfrm>
            <a:off x="457200" y="1020763"/>
            <a:ext cx="4038600" cy="339407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98175CF-89F0-9671-D1C0-6A2C1B648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  <a:endParaRPr lang="en-H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FF5A1B-12D7-8DAE-0A70-75BBF957A9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sz="2000" dirty="0"/>
              <a:t>Final re-train data with both training and validation data</a:t>
            </a:r>
          </a:p>
          <a:p>
            <a:r>
              <a:rPr lang="en-AU" sz="2000" dirty="0"/>
              <a:t>Stopped when</a:t>
            </a:r>
          </a:p>
          <a:p>
            <a:pPr lvl="1"/>
            <a:r>
              <a:rPr lang="en-AU" sz="1800" dirty="0"/>
              <a:t>Re-training micro F1-score ≥ previous validation F1-score</a:t>
            </a:r>
            <a:endParaRPr lang="en-HK" sz="1800" dirty="0"/>
          </a:p>
          <a:p>
            <a:r>
              <a:rPr lang="en-HK" sz="1800" dirty="0"/>
              <a:t>Test data</a:t>
            </a:r>
          </a:p>
          <a:p>
            <a:pPr lvl="1"/>
            <a:r>
              <a:rPr lang="en-HK" sz="1800" dirty="0"/>
              <a:t>Micro F1-score: 0.793478</a:t>
            </a:r>
          </a:p>
          <a:p>
            <a:pPr lvl="1"/>
            <a:r>
              <a:rPr lang="en-HK" sz="1800" dirty="0"/>
              <a:t>Macro F1-score: 0.602551</a:t>
            </a:r>
          </a:p>
          <a:p>
            <a:pPr lvl="1"/>
            <a:r>
              <a:rPr lang="en-HK" sz="1800" dirty="0"/>
              <a:t>Time: 0.22 s per sample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F07EE9F-9E91-A354-8913-61585293F00C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1555414" y="4414838"/>
            <a:ext cx="184217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0"/>
              </a:rPr>
              <a:t>Confusion matrix on test data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23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A696B2-DA5B-8913-8C67-3DAE4D10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Discussion</a:t>
            </a:r>
            <a:endParaRPr lang="en-H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1FFA93-FD6A-A6BF-D780-AF7D8F7D4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2D vs 3D models</a:t>
            </a:r>
          </a:p>
          <a:p>
            <a:pPr lvl="1"/>
            <a:r>
              <a:rPr lang="en-HK" dirty="0"/>
              <a:t>3D models performed better </a:t>
            </a:r>
            <a:r>
              <a:rPr lang="en-HK"/>
              <a:t>than the corresponding 2D </a:t>
            </a:r>
            <a:r>
              <a:rPr lang="en-HK" dirty="0"/>
              <a:t>models</a:t>
            </a:r>
          </a:p>
          <a:p>
            <a:pPr lvl="1"/>
            <a:r>
              <a:rPr lang="en-HK" dirty="0"/>
              <a:t>Although 2D 1x1 convolution can extract height features, it compresses the information</a:t>
            </a:r>
          </a:p>
          <a:p>
            <a:r>
              <a:rPr lang="en-HK" dirty="0"/>
              <a:t>Performance</a:t>
            </a:r>
          </a:p>
          <a:p>
            <a:pPr lvl="1"/>
            <a:r>
              <a:rPr lang="en-HK" dirty="0"/>
              <a:t>Final test data micro </a:t>
            </a:r>
            <a:r>
              <a:rPr lang="en-HK" sz="2000" dirty="0"/>
              <a:t>F1-score is 0.793478</a:t>
            </a:r>
          </a:p>
          <a:p>
            <a:pPr lvl="1"/>
            <a:r>
              <a:rPr lang="en-HK" dirty="0"/>
              <a:t>Still have room for improvement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9008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66827F-03D0-BF32-6DA0-A8CFBE064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</a:t>
            </a:r>
            <a:endParaRPr lang="en-H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E3E48F-4852-175B-C848-3ECF5666F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Background</a:t>
            </a:r>
          </a:p>
          <a:p>
            <a:r>
              <a:rPr lang="en-HK" dirty="0"/>
              <a:t>Objectives</a:t>
            </a:r>
          </a:p>
          <a:p>
            <a:r>
              <a:rPr lang="en-HK" dirty="0"/>
              <a:t>Related work</a:t>
            </a:r>
          </a:p>
          <a:p>
            <a:r>
              <a:rPr lang="en-HK"/>
              <a:t>Data Preparation</a:t>
            </a:r>
          </a:p>
          <a:p>
            <a:r>
              <a:rPr lang="en-HK" dirty="0"/>
              <a:t>Methodologies</a:t>
            </a:r>
          </a:p>
          <a:p>
            <a:r>
              <a:rPr lang="en-HK" dirty="0"/>
              <a:t>Results</a:t>
            </a:r>
          </a:p>
          <a:p>
            <a:r>
              <a:rPr lang="en-HK" dirty="0"/>
              <a:t>Discussion</a:t>
            </a:r>
          </a:p>
          <a:p>
            <a:r>
              <a:rPr lang="en-HK" dirty="0"/>
              <a:t>Conclusion</a:t>
            </a:r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34890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08C15A-175B-8573-0840-EAE81BC9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Discussion</a:t>
            </a:r>
            <a:endParaRPr lang="en-HK" dirty="0"/>
          </a:p>
        </p:txBody>
      </p:sp>
      <p:graphicFrame>
        <p:nvGraphicFramePr>
          <p:cNvPr id="7" name="Table Placeholder 9">
            <a:extLst>
              <a:ext uri="{FF2B5EF4-FFF2-40B4-BE49-F238E27FC236}">
                <a16:creationId xmlns:a16="http://schemas.microsoft.com/office/drawing/2014/main" id="{94C91C51-70D8-C323-6B93-B8301288302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58686967"/>
              </p:ext>
            </p:extLst>
          </p:nvPr>
        </p:nvGraphicFramePr>
        <p:xfrm>
          <a:off x="4648202" y="1610686"/>
          <a:ext cx="4049795" cy="221263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75091">
                  <a:extLst>
                    <a:ext uri="{9D8B030D-6E8A-4147-A177-3AD203B41FA5}">
                      <a16:colId xmlns:a16="http://schemas.microsoft.com/office/drawing/2014/main" val="772639465"/>
                    </a:ext>
                  </a:extLst>
                </a:gridCol>
                <a:gridCol w="643676">
                  <a:extLst>
                    <a:ext uri="{9D8B030D-6E8A-4147-A177-3AD203B41FA5}">
                      <a16:colId xmlns:a16="http://schemas.microsoft.com/office/drawing/2014/main" val="660792115"/>
                    </a:ext>
                  </a:extLst>
                </a:gridCol>
                <a:gridCol w="643676">
                  <a:extLst>
                    <a:ext uri="{9D8B030D-6E8A-4147-A177-3AD203B41FA5}">
                      <a16:colId xmlns:a16="http://schemas.microsoft.com/office/drawing/2014/main" val="2181727455"/>
                    </a:ext>
                  </a:extLst>
                </a:gridCol>
                <a:gridCol w="643676">
                  <a:extLst>
                    <a:ext uri="{9D8B030D-6E8A-4147-A177-3AD203B41FA5}">
                      <a16:colId xmlns:a16="http://schemas.microsoft.com/office/drawing/2014/main" val="1880259346"/>
                    </a:ext>
                  </a:extLst>
                </a:gridCol>
                <a:gridCol w="643676">
                  <a:extLst>
                    <a:ext uri="{9D8B030D-6E8A-4147-A177-3AD203B41FA5}">
                      <a16:colId xmlns:a16="http://schemas.microsoft.com/office/drawing/2014/main" val="276784911"/>
                    </a:ext>
                  </a:extLst>
                </a:gridCol>
              </a:tblGrid>
              <a:tr h="201149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Labels</a:t>
                      </a:r>
                      <a:endParaRPr lang="en-HK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057" marR="10057" marT="1005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Precision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Recall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F1-score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200" u="none" strike="noStrike" dirty="0">
                          <a:effectLst/>
                        </a:rPr>
                        <a:t>Support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extLst>
                  <a:ext uri="{0D108BD9-81ED-4DB2-BD59-A6C34878D82A}">
                    <a16:rowId xmlns:a16="http://schemas.microsoft.com/office/drawing/2014/main" val="4105423907"/>
                  </a:ext>
                </a:extLst>
              </a:tr>
              <a:tr h="201149">
                <a:tc>
                  <a:txBody>
                    <a:bodyPr/>
                    <a:lstStyle/>
                    <a:p>
                      <a:pPr algn="l" fontAlgn="ctr"/>
                      <a:r>
                        <a:rPr lang="en-HK" sz="1100" u="none" strike="noStrike">
                          <a:effectLst/>
                        </a:rPr>
                        <a:t>mandibular canine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10057" marR="10057" marT="1005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0.5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0.75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0.6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extLst>
                  <a:ext uri="{0D108BD9-81ED-4DB2-BD59-A6C34878D82A}">
                    <a16:rowId xmlns:a16="http://schemas.microsoft.com/office/drawing/2014/main" val="2802392031"/>
                  </a:ext>
                </a:extLst>
              </a:tr>
              <a:tr h="201149">
                <a:tc>
                  <a:txBody>
                    <a:bodyPr/>
                    <a:lstStyle/>
                    <a:p>
                      <a:pPr algn="l" fontAlgn="ctr"/>
                      <a:r>
                        <a:rPr lang="en-HK" sz="1100" u="none" strike="noStrike">
                          <a:effectLst/>
                        </a:rPr>
                        <a:t>mandibular incisor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10057" marR="10057" marT="1005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0.6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0.75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0.67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extLst>
                  <a:ext uri="{0D108BD9-81ED-4DB2-BD59-A6C34878D82A}">
                    <a16:rowId xmlns:a16="http://schemas.microsoft.com/office/drawing/2014/main" val="2920378477"/>
                  </a:ext>
                </a:extLst>
              </a:tr>
              <a:tr h="201149">
                <a:tc>
                  <a:txBody>
                    <a:bodyPr/>
                    <a:lstStyle/>
                    <a:p>
                      <a:pPr algn="l" fontAlgn="ctr"/>
                      <a:r>
                        <a:rPr lang="en-HK" sz="1100" u="none" strike="noStrike">
                          <a:effectLst/>
                        </a:rPr>
                        <a:t>mandibular molar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10057" marR="10057" marT="1005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0.9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0.79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0.84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24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extLst>
                  <a:ext uri="{0D108BD9-81ED-4DB2-BD59-A6C34878D82A}">
                    <a16:rowId xmlns:a16="http://schemas.microsoft.com/office/drawing/2014/main" val="3854033736"/>
                  </a:ext>
                </a:extLst>
              </a:tr>
              <a:tr h="201149">
                <a:tc>
                  <a:txBody>
                    <a:bodyPr/>
                    <a:lstStyle/>
                    <a:p>
                      <a:pPr algn="l" fontAlgn="ctr"/>
                      <a:r>
                        <a:rPr lang="en-HK" sz="1100" u="none" strike="noStrike">
                          <a:effectLst/>
                        </a:rPr>
                        <a:t>mandibular premolar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10057" marR="10057" marT="1005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0.8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0.5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0.62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8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extLst>
                  <a:ext uri="{0D108BD9-81ED-4DB2-BD59-A6C34878D82A}">
                    <a16:rowId xmlns:a16="http://schemas.microsoft.com/office/drawing/2014/main" val="2315646060"/>
                  </a:ext>
                </a:extLst>
              </a:tr>
              <a:tr h="201149">
                <a:tc>
                  <a:txBody>
                    <a:bodyPr/>
                    <a:lstStyle/>
                    <a:p>
                      <a:pPr algn="l" fontAlgn="ctr"/>
                      <a:r>
                        <a:rPr lang="en-HK" sz="1100" u="none" strike="noStrike">
                          <a:effectLst/>
                        </a:rPr>
                        <a:t>maxillary canine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10057" marR="10057" marT="1005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extLst>
                  <a:ext uri="{0D108BD9-81ED-4DB2-BD59-A6C34878D82A}">
                    <a16:rowId xmlns:a16="http://schemas.microsoft.com/office/drawing/2014/main" val="368918035"/>
                  </a:ext>
                </a:extLst>
              </a:tr>
              <a:tr h="201149">
                <a:tc>
                  <a:txBody>
                    <a:bodyPr/>
                    <a:lstStyle/>
                    <a:p>
                      <a:pPr algn="l" fontAlgn="ctr"/>
                      <a:r>
                        <a:rPr lang="en-HK" sz="1100" u="none" strike="noStrike">
                          <a:effectLst/>
                        </a:rPr>
                        <a:t>maxillary central incisor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10057" marR="10057" marT="1005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extLst>
                  <a:ext uri="{0D108BD9-81ED-4DB2-BD59-A6C34878D82A}">
                    <a16:rowId xmlns:a16="http://schemas.microsoft.com/office/drawing/2014/main" val="1574687128"/>
                  </a:ext>
                </a:extLst>
              </a:tr>
              <a:tr h="201149">
                <a:tc>
                  <a:txBody>
                    <a:bodyPr/>
                    <a:lstStyle/>
                    <a:p>
                      <a:pPr algn="l" fontAlgn="ctr"/>
                      <a:r>
                        <a:rPr lang="en-HK" sz="1100" u="none" strike="noStrike" dirty="0">
                          <a:effectLst/>
                        </a:rPr>
                        <a:t>maxillary incisor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10057" marR="10057" marT="1005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0.5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0.67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1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extLst>
                  <a:ext uri="{0D108BD9-81ED-4DB2-BD59-A6C34878D82A}">
                    <a16:rowId xmlns:a16="http://schemas.microsoft.com/office/drawing/2014/main" val="3296690105"/>
                  </a:ext>
                </a:extLst>
              </a:tr>
              <a:tr h="201149">
                <a:tc>
                  <a:txBody>
                    <a:bodyPr/>
                    <a:lstStyle/>
                    <a:p>
                      <a:pPr algn="l" fontAlgn="ctr"/>
                      <a:r>
                        <a:rPr lang="en-HK" sz="1100" u="none" strike="noStrike">
                          <a:effectLst/>
                        </a:rPr>
                        <a:t>maxillary lateral incisor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10057" marR="10057" marT="1005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extLst>
                  <a:ext uri="{0D108BD9-81ED-4DB2-BD59-A6C34878D82A}">
                    <a16:rowId xmlns:a16="http://schemas.microsoft.com/office/drawing/2014/main" val="2614200778"/>
                  </a:ext>
                </a:extLst>
              </a:tr>
              <a:tr h="201149">
                <a:tc>
                  <a:txBody>
                    <a:bodyPr/>
                    <a:lstStyle/>
                    <a:p>
                      <a:pPr algn="l" fontAlgn="ctr"/>
                      <a:r>
                        <a:rPr lang="en-HK" sz="1100" u="none" strike="noStrike">
                          <a:effectLst/>
                        </a:rPr>
                        <a:t>maxillary molar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10057" marR="10057" marT="1005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0.83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0.94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0.88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32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extLst>
                  <a:ext uri="{0D108BD9-81ED-4DB2-BD59-A6C34878D82A}">
                    <a16:rowId xmlns:a16="http://schemas.microsoft.com/office/drawing/2014/main" val="1523344895"/>
                  </a:ext>
                </a:extLst>
              </a:tr>
              <a:tr h="201149">
                <a:tc>
                  <a:txBody>
                    <a:bodyPr/>
                    <a:lstStyle/>
                    <a:p>
                      <a:pPr algn="l" fontAlgn="ctr"/>
                      <a:r>
                        <a:rPr lang="en-HK" sz="1100" u="none" strike="noStrike">
                          <a:effectLst/>
                        </a:rPr>
                        <a:t>maxillary premolar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10057" marR="10057" marT="1005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0.69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0.82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>
                          <a:effectLst/>
                        </a:rPr>
                        <a:t>0.75</a:t>
                      </a:r>
                      <a:endParaRPr lang="en-HK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200" u="none" strike="noStrike" dirty="0">
                          <a:effectLst/>
                        </a:rPr>
                        <a:t>11</a:t>
                      </a:r>
                      <a:endParaRPr lang="en-HK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057" marR="10057" marT="10057" marB="0" anchor="b"/>
                </a:tc>
                <a:extLst>
                  <a:ext uri="{0D108BD9-81ED-4DB2-BD59-A6C34878D82A}">
                    <a16:rowId xmlns:a16="http://schemas.microsoft.com/office/drawing/2014/main" val="424519981"/>
                  </a:ext>
                </a:extLst>
              </a:tr>
            </a:tbl>
          </a:graphicData>
        </a:graphic>
      </p:graphicFrame>
      <p:pic>
        <p:nvPicPr>
          <p:cNvPr id="8" name="Picture Placeholder 11" descr="A picture containing screenshot, text, square, colorfulness&#10;&#10;Description automatically generated">
            <a:extLst>
              <a:ext uri="{FF2B5EF4-FFF2-40B4-BE49-F238E27FC236}">
                <a16:creationId xmlns:a16="http://schemas.microsoft.com/office/drawing/2014/main" id="{98320814-7436-59CC-C141-A19234FDD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2223" b="2223"/>
          <a:stretch>
            <a:fillRect/>
          </a:stretch>
        </p:blipFill>
        <p:spPr>
          <a:xfrm>
            <a:off x="457200" y="1019957"/>
            <a:ext cx="4038600" cy="339409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1DF1BF-B54E-A821-7D84-D13838A4F435}"/>
              </a:ext>
            </a:extLst>
          </p:cNvPr>
          <p:cNvSpPr/>
          <p:nvPr/>
        </p:nvSpPr>
        <p:spPr>
          <a:xfrm>
            <a:off x="4648202" y="2619103"/>
            <a:ext cx="4049795" cy="18941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11AD6A-C34A-B937-A03B-8BFE59AB0355}"/>
              </a:ext>
            </a:extLst>
          </p:cNvPr>
          <p:cNvSpPr/>
          <p:nvPr/>
        </p:nvSpPr>
        <p:spPr>
          <a:xfrm>
            <a:off x="4637005" y="3221214"/>
            <a:ext cx="4049795" cy="18941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592CDD-9294-BAEA-1C50-DD2B9ADC97BB}"/>
              </a:ext>
            </a:extLst>
          </p:cNvPr>
          <p:cNvSpPr/>
          <p:nvPr/>
        </p:nvSpPr>
        <p:spPr>
          <a:xfrm>
            <a:off x="862151" y="2259874"/>
            <a:ext cx="2978330" cy="31187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DB298-0105-ED8B-140F-3F59F6BE646E}"/>
              </a:ext>
            </a:extLst>
          </p:cNvPr>
          <p:cNvSpPr/>
          <p:nvPr/>
        </p:nvSpPr>
        <p:spPr>
          <a:xfrm>
            <a:off x="862151" y="3159981"/>
            <a:ext cx="2978330" cy="31187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85343-EECC-E7AD-CF9A-561D97A1359C}"/>
              </a:ext>
            </a:extLst>
          </p:cNvPr>
          <p:cNvSpPr txBox="1"/>
          <p:nvPr/>
        </p:nvSpPr>
        <p:spPr>
          <a:xfrm>
            <a:off x="5760720" y="4088674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 sample sizes!</a:t>
            </a:r>
            <a:endParaRPr lang="en-HK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8C6DD3-E2C7-2273-4AF2-17D798540F7E}"/>
              </a:ext>
            </a:extLst>
          </p:cNvPr>
          <p:cNvSpPr/>
          <p:nvPr/>
        </p:nvSpPr>
        <p:spPr>
          <a:xfrm rot="16200000">
            <a:off x="707578" y="2409279"/>
            <a:ext cx="2978333" cy="3118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67125E-31E7-6E80-F8C6-59E6944F0613}"/>
              </a:ext>
            </a:extLst>
          </p:cNvPr>
          <p:cNvSpPr/>
          <p:nvPr/>
        </p:nvSpPr>
        <p:spPr>
          <a:xfrm rot="16200000">
            <a:off x="1604149" y="2409278"/>
            <a:ext cx="2978335" cy="3118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2EF89-1B72-34FC-6CA9-701141BD8C08}"/>
              </a:ext>
            </a:extLst>
          </p:cNvPr>
          <p:cNvSpPr txBox="1"/>
          <p:nvPr/>
        </p:nvSpPr>
        <p:spPr>
          <a:xfrm>
            <a:off x="6112657" y="1267824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Test data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626572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10AE3-6031-B85A-5F62-7CAD7F46DD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sz="2000" dirty="0"/>
              <a:t>Similar pattern</a:t>
            </a:r>
          </a:p>
          <a:p>
            <a:pPr lvl="1"/>
            <a:r>
              <a:rPr lang="en-AU" sz="1800" dirty="0"/>
              <a:t>Weak with low samples</a:t>
            </a:r>
          </a:p>
          <a:p>
            <a:r>
              <a:rPr lang="en-HK" sz="2000" dirty="0"/>
              <a:t>Ensemble Methods</a:t>
            </a:r>
          </a:p>
          <a:p>
            <a:pPr lvl="1"/>
            <a:r>
              <a:rPr lang="en-HK" sz="1800" dirty="0"/>
              <a:t>Voting?</a:t>
            </a:r>
          </a:p>
          <a:p>
            <a:pPr lvl="1"/>
            <a:r>
              <a:rPr lang="en-HK" sz="1800" dirty="0"/>
              <a:t>Need at least better performance than random guessing</a:t>
            </a:r>
          </a:p>
          <a:p>
            <a:pPr lvl="1"/>
            <a:r>
              <a:rPr lang="en-HK" sz="1800" dirty="0"/>
              <a:t>Cannot have significant improvement classes with very low sample sizes</a:t>
            </a:r>
          </a:p>
          <a:p>
            <a:pPr lvl="1"/>
            <a:r>
              <a:rPr lang="en-HK" sz="1800" dirty="0"/>
              <a:t>Also difficult for other methods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50BA9-703F-257F-D433-C3FE9022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Discussion</a:t>
            </a:r>
            <a:endParaRPr lang="en-HK" dirty="0"/>
          </a:p>
        </p:txBody>
      </p:sp>
      <p:pic>
        <p:nvPicPr>
          <p:cNvPr id="6" name="Content Placeholder 5" descr="A picture containing screenshot, text, colorfulness, square&#10;&#10;Description automatically generated">
            <a:extLst>
              <a:ext uri="{FF2B5EF4-FFF2-40B4-BE49-F238E27FC236}">
                <a16:creationId xmlns:a16="http://schemas.microsoft.com/office/drawing/2014/main" id="{450B7B51-A241-D971-A2D6-C33220EF0C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019944"/>
            <a:ext cx="2020754" cy="175294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25BE7-8EA7-0AC6-D11F-3819F8AA3C13}"/>
              </a:ext>
            </a:extLst>
          </p:cNvPr>
          <p:cNvSpPr txBox="1"/>
          <p:nvPr/>
        </p:nvSpPr>
        <p:spPr>
          <a:xfrm>
            <a:off x="984202" y="271718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/>
              <a:t>ResNet</a:t>
            </a:r>
            <a:endParaRPr lang="en-HK" sz="1600" dirty="0"/>
          </a:p>
        </p:txBody>
      </p:sp>
      <p:pic>
        <p:nvPicPr>
          <p:cNvPr id="11" name="Picture 10" descr="A picture containing screenshot, text, colorfulness, square&#10;&#10;Description automatically generated">
            <a:extLst>
              <a:ext uri="{FF2B5EF4-FFF2-40B4-BE49-F238E27FC236}">
                <a16:creationId xmlns:a16="http://schemas.microsoft.com/office/drawing/2014/main" id="{D086A590-65EE-6A92-88F1-1A93FE97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73" y="1019944"/>
            <a:ext cx="2020754" cy="17529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AA4B5A-80A9-B7DD-1039-B6C095D118CB}"/>
              </a:ext>
            </a:extLst>
          </p:cNvPr>
          <p:cNvSpPr txBox="1"/>
          <p:nvPr/>
        </p:nvSpPr>
        <p:spPr>
          <a:xfrm>
            <a:off x="3007031" y="2717180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VGG16</a:t>
            </a:r>
            <a:endParaRPr lang="en-HK" sz="1600" dirty="0"/>
          </a:p>
        </p:txBody>
      </p:sp>
      <p:pic>
        <p:nvPicPr>
          <p:cNvPr id="14" name="Picture 13" descr="A picture containing screenshot, text, square, rectangle&#10;&#10;Description automatically generated">
            <a:extLst>
              <a:ext uri="{FF2B5EF4-FFF2-40B4-BE49-F238E27FC236}">
                <a16:creationId xmlns:a16="http://schemas.microsoft.com/office/drawing/2014/main" id="{4EAE26B7-431B-019F-3149-E6AC8B67E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68" y="2976191"/>
            <a:ext cx="2020173" cy="1776779"/>
          </a:xfrm>
          <a:prstGeom prst="rect">
            <a:avLst/>
          </a:prstGeom>
        </p:spPr>
      </p:pic>
      <p:pic>
        <p:nvPicPr>
          <p:cNvPr id="16" name="Picture 15" descr="A picture containing screenshot, text, colorfulness, square&#10;&#10;Description automatically generated">
            <a:extLst>
              <a:ext uri="{FF2B5EF4-FFF2-40B4-BE49-F238E27FC236}">
                <a16:creationId xmlns:a16="http://schemas.microsoft.com/office/drawing/2014/main" id="{779EC03D-16A5-4B05-7364-2E9F1EFDA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7954" y="2976192"/>
            <a:ext cx="1993073" cy="17529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800F1-DE8C-962E-F278-0FC8112C10A7}"/>
              </a:ext>
            </a:extLst>
          </p:cNvPr>
          <p:cNvSpPr txBox="1"/>
          <p:nvPr/>
        </p:nvSpPr>
        <p:spPr>
          <a:xfrm>
            <a:off x="967369" y="4717633"/>
            <a:ext cx="90120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 err="1"/>
              <a:t>AlexNet</a:t>
            </a:r>
            <a:endParaRPr lang="en-HK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A87A9A-4084-D129-5C66-3009B0E2A654}"/>
              </a:ext>
            </a:extLst>
          </p:cNvPr>
          <p:cNvSpPr txBox="1"/>
          <p:nvPr/>
        </p:nvSpPr>
        <p:spPr>
          <a:xfrm>
            <a:off x="2870061" y="4717633"/>
            <a:ext cx="1208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3D </a:t>
            </a:r>
            <a:r>
              <a:rPr lang="en-AU" sz="1600" dirty="0" err="1"/>
              <a:t>AlexNet</a:t>
            </a:r>
            <a:endParaRPr lang="en-HK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916111-1D36-C6C8-6AD4-2B8DFC7A3A6E}"/>
              </a:ext>
            </a:extLst>
          </p:cNvPr>
          <p:cNvSpPr txBox="1"/>
          <p:nvPr/>
        </p:nvSpPr>
        <p:spPr>
          <a:xfrm>
            <a:off x="1917512" y="685949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Test data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690419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0843-E650-04AB-C022-544A673D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Discussion</a:t>
            </a:r>
            <a:endParaRPr lang="en-HK" dirty="0"/>
          </a:p>
        </p:txBody>
      </p:sp>
      <p:graphicFrame>
        <p:nvGraphicFramePr>
          <p:cNvPr id="5" name="Table Placeholder 7">
            <a:extLst>
              <a:ext uri="{FF2B5EF4-FFF2-40B4-BE49-F238E27FC236}">
                <a16:creationId xmlns:a16="http://schemas.microsoft.com/office/drawing/2014/main" id="{21D9668C-1CF5-9203-7392-969D8F4DCB9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59089275"/>
              </p:ext>
            </p:extLst>
          </p:nvPr>
        </p:nvGraphicFramePr>
        <p:xfrm>
          <a:off x="457200" y="1019175"/>
          <a:ext cx="4038599" cy="20955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53565">
                  <a:extLst>
                    <a:ext uri="{9D8B030D-6E8A-4147-A177-3AD203B41FA5}">
                      <a16:colId xmlns:a16="http://schemas.microsoft.com/office/drawing/2014/main" val="3790091239"/>
                    </a:ext>
                  </a:extLst>
                </a:gridCol>
                <a:gridCol w="634283">
                  <a:extLst>
                    <a:ext uri="{9D8B030D-6E8A-4147-A177-3AD203B41FA5}">
                      <a16:colId xmlns:a16="http://schemas.microsoft.com/office/drawing/2014/main" val="3925298826"/>
                    </a:ext>
                  </a:extLst>
                </a:gridCol>
                <a:gridCol w="682185">
                  <a:extLst>
                    <a:ext uri="{9D8B030D-6E8A-4147-A177-3AD203B41FA5}">
                      <a16:colId xmlns:a16="http://schemas.microsoft.com/office/drawing/2014/main" val="2837405564"/>
                    </a:ext>
                  </a:extLst>
                </a:gridCol>
                <a:gridCol w="634283">
                  <a:extLst>
                    <a:ext uri="{9D8B030D-6E8A-4147-A177-3AD203B41FA5}">
                      <a16:colId xmlns:a16="http://schemas.microsoft.com/office/drawing/2014/main" val="2418400161"/>
                    </a:ext>
                  </a:extLst>
                </a:gridCol>
                <a:gridCol w="634283">
                  <a:extLst>
                    <a:ext uri="{9D8B030D-6E8A-4147-A177-3AD203B41FA5}">
                      <a16:colId xmlns:a16="http://schemas.microsoft.com/office/drawing/2014/main" val="39933704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HK" sz="1000" u="none" strike="noStrike" dirty="0">
                          <a:effectLst/>
                        </a:rPr>
                        <a:t>Label</a:t>
                      </a:r>
                      <a:endParaRPr lang="en-HK" sz="1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effectLst/>
                        </a:rPr>
                        <a:t>Training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effectLst/>
                        </a:rPr>
                        <a:t>Validation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effectLst/>
                        </a:rPr>
                        <a:t>Test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K" sz="1100" u="none" strike="noStrike" dirty="0">
                          <a:effectLst/>
                        </a:rPr>
                        <a:t>Total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91245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00" u="none" strike="noStrike">
                          <a:effectLst/>
                        </a:rPr>
                        <a:t>maxillary molar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62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32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32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126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96522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00" u="none" strike="noStrike">
                          <a:effectLst/>
                        </a:rPr>
                        <a:t>mandibular molar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47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25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24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96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10819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00" u="none" strike="noStrike">
                          <a:effectLst/>
                        </a:rPr>
                        <a:t>maxillary premolar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22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12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11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45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18386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00" u="none" strike="noStrike">
                          <a:effectLst/>
                        </a:rPr>
                        <a:t>mandibular premolar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15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7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8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30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5613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00" u="none" strike="noStrike">
                          <a:effectLst/>
                        </a:rPr>
                        <a:t>maxillary central incisor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8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4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4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16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0811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00" u="none" strike="noStrike">
                          <a:effectLst/>
                        </a:rPr>
                        <a:t>mandibular canine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7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4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4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15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0914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00" u="none" strike="noStrike">
                          <a:effectLst/>
                        </a:rPr>
                        <a:t>mandibular incisor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6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3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4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13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26364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00" u="none" strike="noStrike">
                          <a:effectLst/>
                        </a:rPr>
                        <a:t>maxillary canine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3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2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2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7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10704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00" u="none" strike="noStrike">
                          <a:effectLst/>
                        </a:rPr>
                        <a:t>maxillary lateral incisor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3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2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2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7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3296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HK" sz="1000" u="none" strike="noStrike">
                          <a:effectLst/>
                        </a:rPr>
                        <a:t>maxillary incisor</a:t>
                      </a:r>
                      <a:endParaRPr lang="en-HK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0"/>
                        <a:ea typeface="Arial Unicode MS" panose="020B060402020202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3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1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>
                          <a:effectLst/>
                        </a:rPr>
                        <a:t>1</a:t>
                      </a:r>
                      <a:endParaRPr lang="en-H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K" sz="1100" u="none" strike="noStrike" dirty="0">
                          <a:effectLst/>
                        </a:rPr>
                        <a:t>5</a:t>
                      </a:r>
                      <a:endParaRPr lang="en-H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2182955"/>
                  </a:ext>
                </a:extLst>
              </a:tr>
            </a:tbl>
          </a:graphicData>
        </a:graphic>
      </p:graphicFrame>
      <p:pic>
        <p:nvPicPr>
          <p:cNvPr id="7" name="Content Placeholder 6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BCFC3512-8D2A-4B6F-3666-29E9438F59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13129" y="1019175"/>
            <a:ext cx="3308742" cy="33956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255B0F-39B3-107D-FD52-F45D71386E17}"/>
              </a:ext>
            </a:extLst>
          </p:cNvPr>
          <p:cNvSpPr/>
          <p:nvPr/>
        </p:nvSpPr>
        <p:spPr>
          <a:xfrm>
            <a:off x="457200" y="2534126"/>
            <a:ext cx="4038599" cy="39195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4134-C068-8900-47AF-F36C3FFD798F}"/>
              </a:ext>
            </a:extLst>
          </p:cNvPr>
          <p:cNvSpPr txBox="1"/>
          <p:nvPr/>
        </p:nvSpPr>
        <p:spPr>
          <a:xfrm>
            <a:off x="627242" y="3665917"/>
            <a:ext cx="369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 more balanced data set needed!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54541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9D1FF-4FED-2BDB-144E-411B4FCA9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Discussion</a:t>
            </a:r>
            <a:endParaRPr lang="en-HK" dirty="0"/>
          </a:p>
        </p:txBody>
      </p:sp>
      <p:pic>
        <p:nvPicPr>
          <p:cNvPr id="6" name="Content Placeholder 5" descr="A blurry image of a cat&#10;&#10;Description automatically generated with low confidence">
            <a:extLst>
              <a:ext uri="{FF2B5EF4-FFF2-40B4-BE49-F238E27FC236}">
                <a16:creationId xmlns:a16="http://schemas.microsoft.com/office/drawing/2014/main" id="{45D3F8C8-723E-D0E0-D916-599069F18A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419390"/>
            <a:ext cx="4038600" cy="259523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62A56-7ED6-E87B-0B11-9FF19E973C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sz="2000" dirty="0"/>
              <a:t>Low resolution images</a:t>
            </a:r>
          </a:p>
          <a:p>
            <a:pPr lvl="1"/>
            <a:r>
              <a:rPr lang="en-AU" sz="1800" dirty="0"/>
              <a:t>Difficult for segmentation</a:t>
            </a:r>
          </a:p>
          <a:p>
            <a:pPr lvl="1"/>
            <a:r>
              <a:rPr lang="en-AU" sz="1800" dirty="0"/>
              <a:t>Difficult for human recognition</a:t>
            </a:r>
          </a:p>
          <a:p>
            <a:pPr lvl="1"/>
            <a:r>
              <a:rPr lang="en-AU" sz="1800" dirty="0"/>
              <a:t>Also difficult for machine learning</a:t>
            </a:r>
            <a:endParaRPr lang="en-HK" sz="1800" dirty="0"/>
          </a:p>
        </p:txBody>
      </p:sp>
    </p:spTree>
    <p:extLst>
      <p:ext uri="{BB962C8B-B14F-4D97-AF65-F5344CB8AC3E}">
        <p14:creationId xmlns:p14="http://schemas.microsoft.com/office/powerpoint/2010/main" val="2896249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0238A33-0EF0-0AE2-E647-677B72E1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  <a:endParaRPr lang="en-H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CBA968-5EB7-293B-5C9B-B44A4BDFD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Developed teeth classification model using video (3D) </a:t>
            </a:r>
            <a:r>
              <a:rPr lang="en-AU" dirty="0" err="1"/>
              <a:t>ResNet</a:t>
            </a:r>
            <a:endParaRPr lang="en-AU" dirty="0"/>
          </a:p>
          <a:p>
            <a:r>
              <a:rPr lang="en-HK" dirty="0"/>
              <a:t>Model micro F1-score is </a:t>
            </a:r>
            <a:r>
              <a:rPr lang="en-HK" sz="2400" dirty="0"/>
              <a:t>0.793478 on test data</a:t>
            </a:r>
          </a:p>
          <a:p>
            <a:r>
              <a:rPr lang="en-HK" sz="2400" dirty="0"/>
              <a:t>Testing time is 0.22 s per sample</a:t>
            </a:r>
          </a:p>
          <a:p>
            <a:r>
              <a:rPr lang="en-AU" dirty="0"/>
              <a:t>A more balanced data set is needed for better performance</a:t>
            </a:r>
          </a:p>
          <a:p>
            <a:r>
              <a:rPr lang="en-AU" dirty="0"/>
              <a:t>Segmentation task for identifying morphological and anatomical features of teeth</a:t>
            </a:r>
          </a:p>
          <a:p>
            <a:pPr lvl="1"/>
            <a:r>
              <a:rPr lang="en-AU" dirty="0"/>
              <a:t>Can be assisted by the classification model</a:t>
            </a:r>
          </a:p>
          <a:p>
            <a:pPr lvl="1"/>
            <a:r>
              <a:rPr lang="en-AU" dirty="0"/>
              <a:t>Developed framework for labelling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38234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9DA0-917C-1735-27DF-EA038F27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96419-68CB-231D-C826-87E798720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Future work</a:t>
            </a:r>
          </a:p>
          <a:p>
            <a:pPr lvl="1"/>
            <a:r>
              <a:rPr lang="en-AU" dirty="0"/>
              <a:t>Collection of higher resolution CT scans with a more balanced types of teeth</a:t>
            </a:r>
          </a:p>
          <a:p>
            <a:pPr lvl="1"/>
            <a:r>
              <a:rPr lang="en-AU" dirty="0"/>
              <a:t>Try methods (e.g., weighted loss, sampling) for data imbalance</a:t>
            </a:r>
          </a:p>
          <a:p>
            <a:pPr lvl="1"/>
            <a:r>
              <a:rPr lang="en-HK" dirty="0"/>
              <a:t>Continue labelling on teeth’s </a:t>
            </a:r>
            <a:r>
              <a:rPr lang="en-AU" dirty="0"/>
              <a:t>morphological and anatomical features</a:t>
            </a:r>
          </a:p>
          <a:p>
            <a:pPr lvl="1"/>
            <a:r>
              <a:rPr lang="en-AU" dirty="0"/>
              <a:t>Apply semi-supervised learning on teeth classification models</a:t>
            </a:r>
          </a:p>
          <a:p>
            <a:pPr lvl="1"/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1520853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F6CE3-CF49-086C-1AC7-B87A1EB0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Q&amp;A Session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775853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37B8128-6CE3-A244-C1CF-FB53E495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you!</a:t>
            </a:r>
            <a:endParaRPr lang="en-HK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A9460B9-07FE-C724-9F34-6A66F5216F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7852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A64BA-E461-34F8-9971-21BA735B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90C05-8DD1-3202-C041-0364FF78C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sz="2000" dirty="0"/>
              <a:t>In </a:t>
            </a:r>
            <a:r>
              <a:rPr lang="en-HK" sz="2000" dirty="0" err="1"/>
              <a:t>dentomaxillofacial</a:t>
            </a:r>
            <a:r>
              <a:rPr lang="en-HK" sz="2000" dirty="0"/>
              <a:t> radiology, a tooth has many different anatomical and morphological features</a:t>
            </a:r>
          </a:p>
          <a:p>
            <a:r>
              <a:rPr lang="en-HK" sz="2000" dirty="0"/>
              <a:t>AI tools to precisely identify 3D features from X-ray dental CT are rare</a:t>
            </a:r>
          </a:p>
          <a:p>
            <a:r>
              <a:rPr lang="en-HK" sz="2000" dirty="0"/>
              <a:t>Tooth morphology is a difficult topic for the students</a:t>
            </a:r>
          </a:p>
          <a:p>
            <a:pPr lvl="1"/>
            <a:r>
              <a:rPr lang="en-HK" sz="1800" dirty="0"/>
              <a:t>The lack of 3D model applications hampered the development of online learning tools in tooth morphology</a:t>
            </a:r>
          </a:p>
          <a:p>
            <a:pPr lvl="1"/>
            <a:r>
              <a:rPr lang="en-HK" sz="1800" dirty="0"/>
              <a:t>an important mean for student’s self-directed learning</a:t>
            </a:r>
          </a:p>
          <a:p>
            <a:r>
              <a:rPr lang="en-HK" sz="2000" dirty="0"/>
              <a:t>Plastic teeth teaching and learning</a:t>
            </a:r>
          </a:p>
          <a:p>
            <a:pPr lvl="1"/>
            <a:r>
              <a:rPr lang="en-HK" sz="1800" dirty="0"/>
              <a:t>lack the variations observed with extracted human teeth</a:t>
            </a:r>
          </a:p>
          <a:p>
            <a:endParaRPr lang="en-HK" dirty="0"/>
          </a:p>
        </p:txBody>
      </p:sp>
      <p:pic>
        <p:nvPicPr>
          <p:cNvPr id="6" name="Content Placeholder 5" descr="A picture containing brain&#10;&#10;Description automatically generated">
            <a:extLst>
              <a:ext uri="{FF2B5EF4-FFF2-40B4-BE49-F238E27FC236}">
                <a16:creationId xmlns:a16="http://schemas.microsoft.com/office/drawing/2014/main" id="{475A42C3-70D6-2354-5891-D46D8918BEB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504595" y="2951074"/>
            <a:ext cx="2561028" cy="140910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6844A-AE44-DF92-D33C-65B1EC911B8A}"/>
              </a:ext>
            </a:extLst>
          </p:cNvPr>
          <p:cNvSpPr txBox="1"/>
          <p:nvPr/>
        </p:nvSpPr>
        <p:spPr>
          <a:xfrm>
            <a:off x="6504595" y="4330283"/>
            <a:ext cx="2561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800" dirty="0"/>
              <a:t>https://www.sciencedirect.com/science/article/pii/B9780128019665000068</a:t>
            </a:r>
          </a:p>
        </p:txBody>
      </p:sp>
    </p:spTree>
    <p:extLst>
      <p:ext uri="{BB962C8B-B14F-4D97-AF65-F5344CB8AC3E}">
        <p14:creationId xmlns:p14="http://schemas.microsoft.com/office/powerpoint/2010/main" val="3046663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2940C-BD6D-81B4-2155-D6DD651C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FFF7-3DF9-6E51-575A-84427F1E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>
                <a:solidFill>
                  <a:srgbClr val="FF0000"/>
                </a:solidFill>
              </a:rPr>
              <a:t>Development of an AI tool to identify teeth from 3D imaging</a:t>
            </a:r>
          </a:p>
          <a:p>
            <a:pPr lvl="1"/>
            <a:r>
              <a:rPr lang="en-HK" dirty="0"/>
              <a:t>E-learning platform</a:t>
            </a:r>
          </a:p>
          <a:p>
            <a:pPr lvl="2"/>
            <a:r>
              <a:rPr lang="en-HK" dirty="0"/>
              <a:t>3D images of real human teeth CT scans</a:t>
            </a:r>
          </a:p>
          <a:p>
            <a:pPr lvl="2"/>
            <a:r>
              <a:rPr lang="en-HK" dirty="0"/>
              <a:t>Teeth classification</a:t>
            </a:r>
          </a:p>
          <a:p>
            <a:pPr lvl="2"/>
            <a:r>
              <a:rPr lang="en-HK" dirty="0"/>
              <a:t>Structures segmentation</a:t>
            </a:r>
          </a:p>
          <a:p>
            <a:pPr lvl="2"/>
            <a:r>
              <a:rPr lang="en-HK" dirty="0"/>
              <a:t>Improve dentistry students’ learning experience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1A45EA-2895-4E63-D363-0BDF57A03BD3}"/>
              </a:ext>
            </a:extLst>
          </p:cNvPr>
          <p:cNvGrpSpPr/>
          <p:nvPr/>
        </p:nvGrpSpPr>
        <p:grpSpPr>
          <a:xfrm>
            <a:off x="6492240" y="2118645"/>
            <a:ext cx="2475580" cy="2475580"/>
            <a:chOff x="6378491" y="3329877"/>
            <a:chExt cx="1772900" cy="1772900"/>
          </a:xfrm>
        </p:grpSpPr>
        <p:pic>
          <p:nvPicPr>
            <p:cNvPr id="8" name="Picture 7" descr="A picture containing notebook, computer, computer, netbook&#10;&#10;Description automatically generated">
              <a:extLst>
                <a:ext uri="{FF2B5EF4-FFF2-40B4-BE49-F238E27FC236}">
                  <a16:creationId xmlns:a16="http://schemas.microsoft.com/office/drawing/2014/main" id="{016601CB-6FB2-B5F4-AFA3-40ECFB5A3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8491" y="3329877"/>
              <a:ext cx="1772900" cy="17729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4F7645-047D-F24E-D9F0-EAC26D24F7FF}"/>
                </a:ext>
              </a:extLst>
            </p:cNvPr>
            <p:cNvSpPr/>
            <p:nvPr/>
          </p:nvSpPr>
          <p:spPr>
            <a:xfrm rot="20845947">
              <a:off x="6667935" y="3765862"/>
              <a:ext cx="681253" cy="431384"/>
            </a:xfrm>
            <a:prstGeom prst="rect">
              <a:avLst/>
            </a:prstGeom>
            <a:solidFill>
              <a:srgbClr val="94BC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pic>
          <p:nvPicPr>
            <p:cNvPr id="6" name="Picture 5" descr="A x-ray of a person&#10;&#10;Description automatically generated with low confidence">
              <a:extLst>
                <a:ext uri="{FF2B5EF4-FFF2-40B4-BE49-F238E27FC236}">
                  <a16:creationId xmlns:a16="http://schemas.microsoft.com/office/drawing/2014/main" id="{3CC51623-F237-529F-8028-0C1FC9B0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5672434">
              <a:off x="6714846" y="3824008"/>
              <a:ext cx="587428" cy="36769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6443F39-BE2C-1501-19F9-585CB0BD2DE8}"/>
                </a:ext>
              </a:extLst>
            </p:cNvPr>
            <p:cNvSpPr/>
            <p:nvPr/>
          </p:nvSpPr>
          <p:spPr>
            <a:xfrm rot="21274787">
              <a:off x="6651382" y="3700055"/>
              <a:ext cx="605981" cy="45719"/>
            </a:xfrm>
            <a:prstGeom prst="rect">
              <a:avLst/>
            </a:prstGeom>
            <a:solidFill>
              <a:srgbClr val="94BC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07C3FF-9B03-C539-5F2F-14ADEE9511A5}"/>
                </a:ext>
              </a:extLst>
            </p:cNvPr>
            <p:cNvSpPr/>
            <p:nvPr/>
          </p:nvSpPr>
          <p:spPr>
            <a:xfrm rot="20871790">
              <a:off x="6796742" y="4257290"/>
              <a:ext cx="605981" cy="45719"/>
            </a:xfrm>
            <a:prstGeom prst="rect">
              <a:avLst/>
            </a:prstGeom>
            <a:solidFill>
              <a:srgbClr val="94BCD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</p:spTree>
    <p:extLst>
      <p:ext uri="{BB962C8B-B14F-4D97-AF65-F5344CB8AC3E}">
        <p14:creationId xmlns:p14="http://schemas.microsoft.com/office/powerpoint/2010/main" val="338148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58FE-1E99-FA1E-B7C1-25BEE079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07C5B-FC67-B99C-19E5-3BDE15B7E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19175"/>
            <a:ext cx="4160520" cy="3575050"/>
          </a:xfrm>
        </p:spPr>
        <p:txBody>
          <a:bodyPr/>
          <a:lstStyle/>
          <a:p>
            <a:r>
              <a:rPr lang="en-AU" sz="2000" dirty="0"/>
              <a:t>Convolutional neural network (CNN)</a:t>
            </a:r>
          </a:p>
          <a:p>
            <a:r>
              <a:rPr lang="en-AU" sz="2000" dirty="0"/>
              <a:t>Classification:</a:t>
            </a:r>
          </a:p>
          <a:p>
            <a:pPr lvl="1"/>
            <a:r>
              <a:rPr lang="en-AU" dirty="0" err="1">
                <a:solidFill>
                  <a:schemeClr val="accent1"/>
                </a:solidFill>
              </a:rPr>
              <a:t>AlexNet</a:t>
            </a:r>
            <a:r>
              <a:rPr lang="en-AU" dirty="0">
                <a:solidFill>
                  <a:schemeClr val="accent1"/>
                </a:solidFill>
              </a:rPr>
              <a:t>, </a:t>
            </a:r>
            <a:r>
              <a:rPr lang="en-AU" dirty="0" err="1">
                <a:solidFill>
                  <a:schemeClr val="accent1"/>
                </a:solidFill>
              </a:rPr>
              <a:t>VGGNet</a:t>
            </a:r>
            <a:r>
              <a:rPr lang="en-AU" dirty="0">
                <a:solidFill>
                  <a:schemeClr val="accent1"/>
                </a:solidFill>
              </a:rPr>
              <a:t>, </a:t>
            </a:r>
            <a:r>
              <a:rPr lang="en-AU" dirty="0" err="1">
                <a:solidFill>
                  <a:schemeClr val="accent1"/>
                </a:solidFill>
              </a:rPr>
              <a:t>ResNet</a:t>
            </a:r>
            <a:r>
              <a:rPr lang="en-AU" dirty="0"/>
              <a:t>, </a:t>
            </a:r>
            <a:r>
              <a:rPr lang="en-AU" dirty="0" err="1"/>
              <a:t>DenseNet</a:t>
            </a:r>
            <a:r>
              <a:rPr lang="en-AU" dirty="0"/>
              <a:t>, </a:t>
            </a:r>
            <a:r>
              <a:rPr lang="en-AU" dirty="0" err="1"/>
              <a:t>GoogleNet</a:t>
            </a:r>
            <a:r>
              <a:rPr lang="en-AU" dirty="0"/>
              <a:t>, …</a:t>
            </a:r>
          </a:p>
          <a:p>
            <a:r>
              <a:rPr lang="fr-FR" sz="2000" dirty="0"/>
              <a:t>E.g. Y. Miki et al. 2017</a:t>
            </a:r>
          </a:p>
          <a:p>
            <a:pPr lvl="1"/>
            <a:r>
              <a:rPr lang="fr-FR" dirty="0" err="1"/>
              <a:t>AlexNet</a:t>
            </a:r>
            <a:r>
              <a:rPr lang="fr-FR" dirty="0"/>
              <a:t> 7-classes CBCT</a:t>
            </a:r>
          </a:p>
          <a:p>
            <a:pPr lvl="1"/>
            <a:r>
              <a:rPr lang="fr-FR" dirty="0" err="1"/>
              <a:t>Accuracy</a:t>
            </a:r>
            <a:r>
              <a:rPr lang="fr-FR" dirty="0"/>
              <a:t>: 91%</a:t>
            </a:r>
            <a:endParaRPr lang="en-HK" dirty="0"/>
          </a:p>
          <a:p>
            <a:r>
              <a:rPr lang="en-HK" sz="2000" dirty="0"/>
              <a:t>Segmentation:</a:t>
            </a:r>
          </a:p>
          <a:p>
            <a:pPr lvl="1"/>
            <a:r>
              <a:rPr lang="en-HK" dirty="0"/>
              <a:t>Some applications on 2D X-ray images</a:t>
            </a:r>
          </a:p>
          <a:p>
            <a:pPr lvl="1"/>
            <a:r>
              <a:rPr lang="en-HK" dirty="0"/>
              <a:t>Not much for 3D 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44607D-AEF5-BC15-4EE6-F0148FD9498A}"/>
              </a:ext>
            </a:extLst>
          </p:cNvPr>
          <p:cNvGrpSpPr/>
          <p:nvPr/>
        </p:nvGrpSpPr>
        <p:grpSpPr>
          <a:xfrm>
            <a:off x="4572000" y="1"/>
            <a:ext cx="4572000" cy="4408714"/>
            <a:chOff x="3336513" y="0"/>
            <a:chExt cx="5807488" cy="55782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2777BE-71CD-0928-DFD3-77D8AFB42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6513" y="0"/>
              <a:ext cx="5807487" cy="42163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557F94-EC11-CCD5-CA4A-FB22C02A5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6513" y="4215899"/>
              <a:ext cx="5807488" cy="136237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6C256F-5812-1786-F567-EC017FBF2895}"/>
              </a:ext>
            </a:extLst>
          </p:cNvPr>
          <p:cNvSpPr txBox="1"/>
          <p:nvPr/>
        </p:nvSpPr>
        <p:spPr>
          <a:xfrm>
            <a:off x="4572001" y="4424948"/>
            <a:ext cx="4572000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HK" sz="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HK" sz="800" b="0" i="0" u="none" strike="noStrike" baseline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Schwendicke</a:t>
            </a:r>
            <a:r>
              <a:rPr lang="en-HK" sz="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et al., Convolutional neural networks for dental image diagnostics: A scoping review, Journal of Dentistry 91 (2019) 103226</a:t>
            </a:r>
            <a:endParaRPr lang="en-HK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4D85A0-BFE0-8418-23F9-FAA970FD0147}"/>
              </a:ext>
            </a:extLst>
          </p:cNvPr>
          <p:cNvSpPr txBox="1"/>
          <p:nvPr/>
        </p:nvSpPr>
        <p:spPr>
          <a:xfrm>
            <a:off x="4686992" y="1001271"/>
            <a:ext cx="4387735" cy="2677656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pPr algn="ctr"/>
            <a:r>
              <a:rPr lang="en-HK" sz="2400" b="1" dirty="0"/>
              <a:t>Lots of dental applications!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193773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2F6360-9DAF-78F3-6B67-5E7CBF36C0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50327" y="1223882"/>
            <a:ext cx="4793673" cy="34762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A4DA37-D338-7160-8DA7-79F83429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ADCF9-42CC-A97C-4CE4-7A6C1B3DB7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HK" dirty="0"/>
              <a:t>General 3D medical images segmentation</a:t>
            </a:r>
          </a:p>
          <a:p>
            <a:endParaRPr lang="en-H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13C15-45DC-F61B-A23E-62606A2F1F16}"/>
              </a:ext>
            </a:extLst>
          </p:cNvPr>
          <p:cNvSpPr txBox="1"/>
          <p:nvPr/>
        </p:nvSpPr>
        <p:spPr>
          <a:xfrm>
            <a:off x="4495800" y="4673262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sz="900" dirty="0"/>
              <a:t>Singh et al., Deep Learning on Medical Images: A Review, Sensors 2020, 20, 5097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2C4998-E0E2-2F41-60DB-2BB058DA5877}"/>
              </a:ext>
            </a:extLst>
          </p:cNvPr>
          <p:cNvSpPr txBox="1"/>
          <p:nvPr/>
        </p:nvSpPr>
        <p:spPr>
          <a:xfrm>
            <a:off x="4810991" y="1807857"/>
            <a:ext cx="3941618" cy="2308324"/>
          </a:xfrm>
          <a:prstGeom prst="rect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HK" b="1" dirty="0"/>
          </a:p>
          <a:p>
            <a:pPr algn="ctr"/>
            <a:endParaRPr lang="en-HK" b="1" dirty="0"/>
          </a:p>
          <a:p>
            <a:pPr algn="ctr"/>
            <a:r>
              <a:rPr lang="en-HK" sz="2400" b="1" dirty="0"/>
              <a:t>BRATS Challenges</a:t>
            </a:r>
          </a:p>
          <a:p>
            <a:pPr algn="ctr"/>
            <a:endParaRPr lang="en-HK" sz="2400" b="1" dirty="0"/>
          </a:p>
          <a:p>
            <a:pPr algn="ctr"/>
            <a:r>
              <a:rPr lang="en-HK" sz="2400" b="1" dirty="0"/>
              <a:t>A lot of 3D U-Nets!</a:t>
            </a:r>
          </a:p>
          <a:p>
            <a:pPr algn="ctr"/>
            <a:endParaRPr lang="en-HK" b="1" dirty="0"/>
          </a:p>
          <a:p>
            <a:pPr algn="ctr"/>
            <a:endParaRPr lang="en-HK" b="1" dirty="0"/>
          </a:p>
        </p:txBody>
      </p:sp>
    </p:spTree>
    <p:extLst>
      <p:ext uri="{BB962C8B-B14F-4D97-AF65-F5344CB8AC3E}">
        <p14:creationId xmlns:p14="http://schemas.microsoft.com/office/powerpoint/2010/main" val="59174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AE5E2-8728-6B81-F4A9-60B75D38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2755C-814C-3283-25DB-392B21F40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/>
              <a:t>Latest </a:t>
            </a:r>
            <a:r>
              <a:rPr lang="en-AU" dirty="0" err="1"/>
              <a:t>BraTS</a:t>
            </a:r>
            <a:r>
              <a:rPr lang="en-AU" dirty="0"/>
              <a:t> Result</a:t>
            </a:r>
            <a:endParaRPr lang="de-DE" dirty="0"/>
          </a:p>
          <a:p>
            <a:pPr lvl="1"/>
            <a:r>
              <a:rPr lang="de-DE" dirty="0"/>
              <a:t>Brain Tumor AI Challenge (2021) | RSNA</a:t>
            </a:r>
          </a:p>
          <a:p>
            <a:pPr lvl="1"/>
            <a:r>
              <a:rPr lang="en-HK" dirty="0">
                <a:hlinkClick r:id="rId2"/>
              </a:rPr>
              <a:t>https://www.rsna.org/education/ai-resources-and-training/ai-image-challenge/brain-tumor-ai-challenge-2021</a:t>
            </a:r>
            <a:endParaRPr lang="de-DE" dirty="0"/>
          </a:p>
          <a:p>
            <a:endParaRPr lang="en-H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E51DE-818B-7E98-F1DA-9A60986B92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HK" dirty="0"/>
              <a:t>Segmentation Task – 1</a:t>
            </a:r>
            <a:r>
              <a:rPr lang="en-HK" baseline="30000" dirty="0"/>
              <a:t>st</a:t>
            </a:r>
            <a:r>
              <a:rPr lang="en-HK" dirty="0"/>
              <a:t> Winning Team</a:t>
            </a:r>
          </a:p>
          <a:p>
            <a:r>
              <a:rPr lang="en-HK" dirty="0" err="1"/>
              <a:t>nnU</a:t>
            </a:r>
            <a:r>
              <a:rPr lang="en-HK" dirty="0"/>
              <a:t>-Net for Brain </a:t>
            </a:r>
            <a:r>
              <a:rPr lang="en-HK" dirty="0" err="1"/>
              <a:t>Tumor</a:t>
            </a:r>
            <a:r>
              <a:rPr lang="en-HK" dirty="0"/>
              <a:t> Segmentation</a:t>
            </a:r>
          </a:p>
          <a:p>
            <a:r>
              <a:rPr lang="en-HK" dirty="0">
                <a:hlinkClick r:id="rId3"/>
              </a:rPr>
              <a:t>https://arxiv.org/abs/2011.00848</a:t>
            </a:r>
            <a:endParaRPr lang="en-HK" dirty="0"/>
          </a:p>
          <a:p>
            <a:r>
              <a:rPr lang="en-HK" dirty="0" err="1"/>
              <a:t>nnU</a:t>
            </a:r>
            <a:r>
              <a:rPr lang="en-HK" dirty="0"/>
              <a:t>-Net: a self-configuring method for deep learning-based biomedical image segmentation | Nature Methods</a:t>
            </a:r>
          </a:p>
          <a:p>
            <a:r>
              <a:rPr lang="en-HK" dirty="0">
                <a:hlinkClick r:id="rId4"/>
              </a:rPr>
              <a:t>https://www.nature.com/articles/s41592-020-01008-z</a:t>
            </a:r>
            <a:endParaRPr lang="en-HK" dirty="0"/>
          </a:p>
          <a:p>
            <a:endParaRPr lang="en-H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02A5E-A7E2-A2F2-7302-349012477486}"/>
              </a:ext>
            </a:extLst>
          </p:cNvPr>
          <p:cNvSpPr txBox="1"/>
          <p:nvPr/>
        </p:nvSpPr>
        <p:spPr>
          <a:xfrm>
            <a:off x="5679578" y="4632722"/>
            <a:ext cx="230422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Also U-Net’s variations!</a:t>
            </a:r>
            <a:endParaRPr lang="en-HK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3E2B66-B2BB-A175-A63B-7EA4F52C9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73" y="3223837"/>
            <a:ext cx="3862627" cy="140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0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A590-2BCB-A4BE-FA3A-470525D1A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Data Preparation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5631BB-C8C7-D48A-92DC-EB57CF5B8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242236"/>
              </p:ext>
            </p:extLst>
          </p:nvPr>
        </p:nvGraphicFramePr>
        <p:xfrm>
          <a:off x="457200" y="1019175"/>
          <a:ext cx="8229600" cy="3575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E1D392-EF08-212B-7D27-B7AA928A56AD}"/>
              </a:ext>
            </a:extLst>
          </p:cNvPr>
          <p:cNvSpPr txBox="1"/>
          <p:nvPr/>
        </p:nvSpPr>
        <p:spPr>
          <a:xfrm>
            <a:off x="457200" y="1019175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Classification</a:t>
            </a:r>
            <a:endParaRPr lang="en-HK" sz="2400" dirty="0"/>
          </a:p>
        </p:txBody>
      </p:sp>
    </p:spTree>
    <p:extLst>
      <p:ext uri="{BB962C8B-B14F-4D97-AF65-F5344CB8AC3E}">
        <p14:creationId xmlns:p14="http://schemas.microsoft.com/office/powerpoint/2010/main" val="737969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7554-50FF-3D83-4BD1-A5FC76CA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42666-FB22-26E0-37CE-B4A0B1BF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DICOM data</a:t>
            </a:r>
          </a:p>
          <a:p>
            <a:r>
              <a:rPr lang="en-HK" dirty="0"/>
              <a:t>Isolate individual tooth</a:t>
            </a:r>
          </a:p>
          <a:p>
            <a:pPr lvl="1"/>
            <a:r>
              <a:rPr lang="en-HK" dirty="0"/>
              <a:t>Threshold by voxel intensity value: 500</a:t>
            </a:r>
          </a:p>
          <a:p>
            <a:pPr lvl="1"/>
            <a:r>
              <a:rPr lang="en-HK" dirty="0"/>
              <a:t>Clear volumes &lt; 1,000 voxels</a:t>
            </a:r>
          </a:p>
          <a:p>
            <a:pPr lvl="1"/>
            <a:r>
              <a:rPr lang="en-HK" dirty="0"/>
              <a:t>Isolation: cc3d (connected-components-3d)</a:t>
            </a:r>
          </a:p>
          <a:p>
            <a:r>
              <a:rPr lang="en-HK" dirty="0"/>
              <a:t>Labels</a:t>
            </a:r>
          </a:p>
          <a:p>
            <a:pPr lvl="1"/>
            <a:r>
              <a:rPr lang="en-HK" dirty="0"/>
              <a:t>Done by Sydney Dental School</a:t>
            </a:r>
          </a:p>
          <a:p>
            <a:pPr lvl="1"/>
            <a:r>
              <a:rPr lang="en-HK" dirty="0"/>
              <a:t>Retain labels with at least 3 counts</a:t>
            </a:r>
          </a:p>
          <a:p>
            <a:r>
              <a:rPr lang="en-HK" dirty="0"/>
              <a:t>Useable data size</a:t>
            </a:r>
          </a:p>
          <a:p>
            <a:pPr lvl="1"/>
            <a:r>
              <a:rPr lang="en-HK" dirty="0"/>
              <a:t>360 teeth</a:t>
            </a:r>
            <a:endParaRPr lang="en-AU" dirty="0"/>
          </a:p>
        </p:txBody>
      </p:sp>
      <p:pic>
        <p:nvPicPr>
          <p:cNvPr id="5" name="Picture 4" descr="A picture containing screenshot, text, colorfulness&#10;&#10;Description automatically generated">
            <a:extLst>
              <a:ext uri="{FF2B5EF4-FFF2-40B4-BE49-F238E27FC236}">
                <a16:creationId xmlns:a16="http://schemas.microsoft.com/office/drawing/2014/main" id="{43C51E5A-F2F2-A783-CEDE-EDAF27037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872" y="0"/>
            <a:ext cx="2773127" cy="2806700"/>
          </a:xfrm>
          <a:prstGeom prst="rect">
            <a:avLst/>
          </a:prstGeom>
        </p:spPr>
      </p:pic>
      <p:pic>
        <p:nvPicPr>
          <p:cNvPr id="7" name="Picture 6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C8B08959-51D4-1C4A-43F3-D7857053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312" y="2806456"/>
            <a:ext cx="1669317" cy="23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76245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PPT-template-widescreen_August15</Template>
  <TotalTime>0</TotalTime>
  <Words>1325</Words>
  <Application>Microsoft Office PowerPoint</Application>
  <PresentationFormat>On-screen Show (16:9)</PresentationFormat>
  <Paragraphs>423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 Unicode MS</vt:lpstr>
      <vt:lpstr>Lucida Grande</vt:lpstr>
      <vt:lpstr>Arial</vt:lpstr>
      <vt:lpstr>Calibri</vt:lpstr>
      <vt:lpstr>Cambria Math</vt:lpstr>
      <vt:lpstr>Tw Cen MT</vt:lpstr>
      <vt:lpstr>PPT-template-widescreen_August15</vt:lpstr>
      <vt:lpstr>Development of an AI tool to identify teeth from 3D imaging</vt:lpstr>
      <vt:lpstr>Content</vt:lpstr>
      <vt:lpstr>Background</vt:lpstr>
      <vt:lpstr>Objectives</vt:lpstr>
      <vt:lpstr>Related work</vt:lpstr>
      <vt:lpstr>Related work</vt:lpstr>
      <vt:lpstr>Related work</vt:lpstr>
      <vt:lpstr>Data Preparation</vt:lpstr>
      <vt:lpstr>Data Preparation</vt:lpstr>
      <vt:lpstr>Data Preparation</vt:lpstr>
      <vt:lpstr>Data Preparation</vt:lpstr>
      <vt:lpstr>Data Preparation</vt:lpstr>
      <vt:lpstr>Methodologies</vt:lpstr>
      <vt:lpstr>Methodologies</vt:lpstr>
      <vt:lpstr>Methodologies</vt:lpstr>
      <vt:lpstr>Results</vt:lpstr>
      <vt:lpstr>Results</vt:lpstr>
      <vt:lpstr>Results</vt:lpstr>
      <vt:lpstr>Discussion</vt:lpstr>
      <vt:lpstr>Discussion</vt:lpstr>
      <vt:lpstr>Discussion</vt:lpstr>
      <vt:lpstr>Discussion</vt:lpstr>
      <vt:lpstr>Discussion</vt:lpstr>
      <vt:lpstr>Conclusion</vt:lpstr>
      <vt:lpstr>Conclusion</vt:lpstr>
      <vt:lpstr>Q&amp;A Session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Presentation sub-title</dc:title>
  <dc:creator>Xi Wu</dc:creator>
  <cp:lastModifiedBy>Ka Wing Cheng</cp:lastModifiedBy>
  <cp:revision>63</cp:revision>
  <dcterms:created xsi:type="dcterms:W3CDTF">2023-03-02T12:07:27Z</dcterms:created>
  <dcterms:modified xsi:type="dcterms:W3CDTF">2023-06-02T11:01:47Z</dcterms:modified>
</cp:coreProperties>
</file>